
<file path=[Content_Types].xml><?xml version="1.0" encoding="utf-8"?>
<Types xmlns="http://schemas.openxmlformats.org/package/2006/content-types">
  <Default Extension="svg" ContentType="image/svg+xml"/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s/slide1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notesSlides/notesSlide12.xml" ContentType="application/vnd.openxmlformats-officedocument.presentationml.notesSlide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autoCompressPictures="0" embedTrueTypeFonts="1" saveSubsetFonts="1">
  <p:sldMasterIdLst>
    <p:sldMasterId id="2147483648" r:id="rId1"/>
  </p:sldMasterIdLst>
  <p:notesMasterIdLst>
    <p:notesMasterId r:id="rId16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9144000" cy="5143500" type="screen16x9"/>
  <p:notesSz cx="5143500" cy="9144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 snapToObjects="1">
      <p:cViewPr varScale="1">
        <p:scale>
          <a:sx n="150" d="100"/>
          <a:sy n="150" d="100"/>
        </p:scale>
        <p:origin x="474" y="126"/>
      </p:cViewPr>
      <p:guideLst>
        <p:guide pos="2880"/>
        <p:guide pos="1620" orient="horz"/>
      </p:guideLst>
    </p:cSldViewPr>
  </p:slideViewPr>
  <p:gridSpacing cx="76200" cy="76200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 /><Relationship Id="rId18" Type="http://schemas.openxmlformats.org/officeDocument/2006/relationships/tableStyles" Target="tableStyles.xml" /><Relationship Id="rId19" Type="http://schemas.openxmlformats.org/officeDocument/2006/relationships/viewProps" Target="viewProps.xml" /></Relationships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 ?>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 ?>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 ?>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 ?>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 ?>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 ?>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87662315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18953001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68751351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A57DFFC-67C2-0B56-3EFA-9AB0DC96F116}" type="slidenum">
              <a:rPr lang="en-US"/>
              <a:t/>
            </a:fld>
            <a:endParaRPr lang="en-US"/>
          </a:p>
        </p:txBody>
      </p:sp>
    </p:spTree>
  </p:cSld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1.png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1.png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1.png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1.png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1.png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1.png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1.png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1.png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1.png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1.png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userDrawn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userDrawn="1">
  <p:cSld name="Slide 9 mast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029180" y="4844491"/>
            <a:ext cx="1071843" cy="2560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userDrawn="1">
  <p:cSld name="Slide 10 mast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029180" y="4844491"/>
            <a:ext cx="1071843" cy="2560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userDrawn="1">
  <p:cSld name="Slide 11 mast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029180" y="4844491"/>
            <a:ext cx="1071843" cy="2560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userDrawn="1">
  <p:cSld name="Slide 1 mast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029180" y="4844491"/>
            <a:ext cx="1071843" cy="2560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userDrawn="1">
  <p:cSld name="Slide 2 mast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029180" y="4844491"/>
            <a:ext cx="1071843" cy="2560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userDrawn="1">
  <p:cSld name="Slide 3 mast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029180" y="4844491"/>
            <a:ext cx="1071843" cy="2560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userDrawn="1">
  <p:cSld name="Slide 4 mast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029180" y="4844491"/>
            <a:ext cx="1071843" cy="2560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userDrawn="1">
  <p:cSld name="Slide 5 mast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029180" y="4844491"/>
            <a:ext cx="1071843" cy="2560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userDrawn="1">
  <p:cSld name="Slide 6 mast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029180" y="4844491"/>
            <a:ext cx="1071843" cy="2560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userDrawn="1">
  <p:cSld name="Slide 7 mast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029180" y="4844491"/>
            <a:ext cx="1071843" cy="2560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userDrawn="1">
  <p:cSld name="Slide 8 mast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029180" y="4844491"/>
            <a:ext cx="1071843" cy="25603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lvl1pPr algn="ctr" defTabSz="914400"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media1.sv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png"/><Relationship Id="rId4" Type="http://schemas.openxmlformats.org/officeDocument/2006/relationships/image" Target="../media/image4.png"/><Relationship Id="rId5" Type="http://schemas.openxmlformats.org/officeDocument/2006/relationships/image" Target="../media/image2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8" Type="http://schemas.openxmlformats.org/officeDocument/2006/relationships/image" Target="../media/image18.png"/><Relationship Id="rId9" Type="http://schemas.openxmlformats.org/officeDocument/2006/relationships/image" Target="../media/image19.png"/><Relationship Id="rId10" Type="http://schemas.openxmlformats.org/officeDocument/2006/relationships/image" Target="../media/image20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info@odocs.ru" TargetMode="External"/><Relationship Id="rId4" Type="http://schemas.openxmlformats.org/officeDocument/2006/relationships/hyperlink" Target="https://odocs.ru" TargetMode="External"/><Relationship Id="rId5" Type="http://schemas.openxmlformats.org/officeDocument/2006/relationships/image" Target="../media/image4.png"/><Relationship Id="rId6" Type="http://schemas.openxmlformats.org/officeDocument/2006/relationships/image" Target="../media/image2.png"/><Relationship Id="rId7" Type="http://schemas.openxmlformats.org/officeDocument/2006/relationships/image" Target="../media/image5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2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4.png"/><Relationship Id="rId6" Type="http://schemas.openxmlformats.org/officeDocument/2006/relationships/image" Target="../media/image2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Relationship Id="rId4" Type="http://schemas.openxmlformats.org/officeDocument/2006/relationships/image" Target="../media/image4.png"/><Relationship Id="rId5" Type="http://schemas.openxmlformats.org/officeDocument/2006/relationships/image" Target="../media/image2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4.png"/><Relationship Id="rId6" Type="http://schemas.openxmlformats.org/officeDocument/2006/relationships/image" Target="../media/image2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Relationship Id="rId4" Type="http://schemas.openxmlformats.org/officeDocument/2006/relationships/image" Target="../media/image4.png"/><Relationship Id="rId5" Type="http://schemas.openxmlformats.org/officeDocument/2006/relationships/image" Target="../media/image2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4.png"/><Relationship Id="rId6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Slide 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 bwMode="auto">
          <a:xfrm>
            <a:off x="496118" y="778519"/>
            <a:ext cx="4264004" cy="4433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ru-RU" sz="2750" b="1">
                <a:solidFill>
                  <a:srgbClr val="000000"/>
                </a:solidFill>
                <a:latin typeface="Inter Bold"/>
                <a:ea typeface="Inter Bold"/>
                <a:cs typeface="Inter Bold"/>
              </a:rPr>
              <a:t>Больше, чем алгоритмы</a:t>
            </a:r>
            <a:endParaRPr lang="ru-RU" sz="2750"/>
          </a:p>
        </p:txBody>
      </p:sp>
      <p:sp>
        <p:nvSpPr>
          <p:cNvPr id="3" name="Text 1"/>
          <p:cNvSpPr/>
          <p:nvPr/>
        </p:nvSpPr>
        <p:spPr bwMode="auto">
          <a:xfrm>
            <a:off x="496119" y="1434108"/>
            <a:ext cx="8151763" cy="29307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33000"/>
              </a:lnSpc>
              <a:spcAft>
                <a:spcPts val="1250"/>
              </a:spcAft>
              <a:buNone/>
              <a:defRPr/>
            </a:pPr>
            <a:r>
              <a:rPr lang="ru-RU" sz="2400">
                <a:solidFill>
                  <a:srgbClr val="272525"/>
                </a:solidFill>
                <a:latin typeface="Inter"/>
                <a:ea typeface="Inter"/>
                <a:cs typeface="Inter"/>
              </a:rPr>
              <a:t>Как ИИ в HR формирует человекоцентричный мир труда: практика, ценности, будущее.</a:t>
            </a:r>
            <a:endParaRPr lang="ru-RU" sz="2000"/>
          </a:p>
          <a:p>
            <a:pPr marL="0" indent="0" algn="l">
              <a:lnSpc>
                <a:spcPct val="133000"/>
              </a:lnSpc>
              <a:spcAft>
                <a:spcPts val="3000"/>
              </a:spcAft>
              <a:buNone/>
              <a:defRPr/>
            </a:pPr>
            <a:endParaRPr lang="ru-RU" sz="1100"/>
          </a:p>
          <a:p>
            <a:pPr marL="0" indent="0" algn="l">
              <a:lnSpc>
                <a:spcPct val="133000"/>
              </a:lnSpc>
              <a:spcAft>
                <a:spcPts val="3000"/>
              </a:spcAft>
              <a:buNone/>
              <a:defRPr/>
            </a:pPr>
            <a:endParaRPr lang="ru-RU" sz="1100"/>
          </a:p>
          <a:p>
            <a:pPr marL="0" indent="0" algn="l">
              <a:lnSpc>
                <a:spcPct val="133000"/>
              </a:lnSpc>
              <a:spcAft>
                <a:spcPts val="3000"/>
              </a:spcAft>
              <a:buNone/>
              <a:defRPr/>
            </a:pPr>
            <a:endParaRPr lang="ru-RU" sz="1100"/>
          </a:p>
          <a:p>
            <a:pPr marL="0" indent="0" algn="l">
              <a:lnSpc>
                <a:spcPct val="133000"/>
              </a:lnSpc>
              <a:spcAft>
                <a:spcPts val="3000"/>
              </a:spcAft>
              <a:buNone/>
              <a:defRPr/>
            </a:pPr>
            <a:endParaRPr lang="ru-RU" sz="1100"/>
          </a:p>
          <a:p>
            <a:pPr marL="0" indent="0" algn="l">
              <a:lnSpc>
                <a:spcPct val="133000"/>
              </a:lnSpc>
              <a:spcAft>
                <a:spcPts val="3000"/>
              </a:spcAft>
              <a:buNone/>
              <a:defRPr/>
            </a:pPr>
            <a:endParaRPr lang="ru-RU" sz="1100"/>
          </a:p>
          <a:p>
            <a:pPr marL="0" indent="0" algn="l">
              <a:lnSpc>
                <a:spcPct val="133000"/>
              </a:lnSpc>
              <a:spcAft>
                <a:spcPts val="3000"/>
              </a:spcAft>
              <a:buNone/>
              <a:defRPr/>
            </a:pPr>
            <a:endParaRPr lang="ru-RU" sz="1100"/>
          </a:p>
        </p:txBody>
      </p:sp>
      <p:pic>
        <p:nvPicPr>
          <p:cNvPr id="1605425103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-85785" y="4431924"/>
            <a:ext cx="1428623" cy="763466"/>
          </a:xfrm>
          <a:prstGeom prst="rect">
            <a:avLst/>
          </a:prstGeom>
        </p:spPr>
      </p:pic>
      <p:pic>
        <p:nvPicPr>
          <p:cNvPr id="1318209243" name="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/>
        </p:blipFill>
        <p:spPr bwMode="auto">
          <a:xfrm flipH="0" flipV="0">
            <a:off x="7265764" y="4754628"/>
            <a:ext cx="1890979" cy="3935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Slide 9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 bwMode="auto">
          <a:xfrm>
            <a:off x="496118" y="704179"/>
            <a:ext cx="4810382" cy="4433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ru-RU" sz="2750" b="1">
                <a:solidFill>
                  <a:srgbClr val="000000"/>
                </a:solidFill>
                <a:latin typeface="Inter Bold"/>
                <a:ea typeface="Inter Bold"/>
                <a:cs typeface="Inter Bold"/>
              </a:rPr>
              <a:t>ИИ в HR: Ключевые цифры</a:t>
            </a:r>
            <a:endParaRPr lang="ru-RU" sz="2750"/>
          </a:p>
        </p:txBody>
      </p:sp>
      <p:sp>
        <p:nvSpPr>
          <p:cNvPr id="3" name="Text 1"/>
          <p:cNvSpPr/>
          <p:nvPr/>
        </p:nvSpPr>
        <p:spPr bwMode="auto">
          <a:xfrm>
            <a:off x="1331618" y="1501526"/>
            <a:ext cx="928495" cy="46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83000"/>
              </a:lnSpc>
              <a:buNone/>
              <a:defRPr/>
            </a:pPr>
            <a:r>
              <a:rPr lang="ru-RU" sz="365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76%</a:t>
            </a:r>
            <a:endParaRPr lang="ru-RU" sz="3650"/>
          </a:p>
        </p:txBody>
      </p:sp>
      <p:sp>
        <p:nvSpPr>
          <p:cNvPr id="4" name="Text 2"/>
          <p:cNvSpPr/>
          <p:nvPr/>
        </p:nvSpPr>
        <p:spPr bwMode="auto">
          <a:xfrm>
            <a:off x="923571" y="2146473"/>
            <a:ext cx="1745232" cy="2225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04000"/>
              </a:lnSpc>
              <a:buNone/>
              <a:defRPr/>
            </a:pPr>
            <a:r>
              <a:rPr lang="ru-RU" sz="180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HR-директоров</a:t>
            </a:r>
            <a:endParaRPr sz="1800"/>
          </a:p>
        </p:txBody>
      </p:sp>
      <p:sp>
        <p:nvSpPr>
          <p:cNvPr id="5" name="Text 3"/>
          <p:cNvSpPr/>
          <p:nvPr/>
        </p:nvSpPr>
        <p:spPr bwMode="auto">
          <a:xfrm flipH="0" flipV="0">
            <a:off x="392593" y="2566570"/>
            <a:ext cx="2697266" cy="549083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 fontScale="90000" lnSpcReduction="2000"/>
          </a:bodyPr>
          <a:lstStyle/>
          <a:p>
            <a:pPr marL="0" indent="0" algn="ctr">
              <a:lnSpc>
                <a:spcPct val="133000"/>
              </a:lnSpc>
              <a:buNone/>
              <a:defRPr/>
            </a:pPr>
            <a:r>
              <a:rPr lang="ru-RU" sz="1600">
                <a:solidFill>
                  <a:srgbClr val="272525"/>
                </a:solidFill>
                <a:latin typeface="Inter"/>
                <a:ea typeface="Inter"/>
                <a:cs typeface="Inter"/>
              </a:rPr>
              <a:t>уже используют ИИ-инструменты (Gartner 2024)</a:t>
            </a:r>
            <a:endParaRPr sz="1600"/>
          </a:p>
        </p:txBody>
      </p:sp>
      <p:sp>
        <p:nvSpPr>
          <p:cNvPr id="6" name="Text 4"/>
          <p:cNvSpPr/>
          <p:nvPr/>
        </p:nvSpPr>
        <p:spPr bwMode="auto">
          <a:xfrm>
            <a:off x="4107931" y="1501526"/>
            <a:ext cx="928495" cy="46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83000"/>
              </a:lnSpc>
              <a:buNone/>
              <a:defRPr/>
            </a:pPr>
            <a:r>
              <a:rPr lang="ru-RU" sz="365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70%</a:t>
            </a:r>
            <a:endParaRPr lang="ru-RU" sz="3650"/>
          </a:p>
        </p:txBody>
      </p:sp>
      <p:sp>
        <p:nvSpPr>
          <p:cNvPr id="7" name="Text 5"/>
          <p:cNvSpPr/>
          <p:nvPr/>
        </p:nvSpPr>
        <p:spPr bwMode="auto">
          <a:xfrm>
            <a:off x="3853517" y="2146473"/>
            <a:ext cx="1437608" cy="2221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04000"/>
              </a:lnSpc>
              <a:buNone/>
              <a:defRPr/>
            </a:pPr>
            <a:r>
              <a:rPr lang="ru-RU" sz="180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Менеджеров</a:t>
            </a:r>
            <a:endParaRPr lang="ru-RU" sz="1350"/>
          </a:p>
        </p:txBody>
      </p:sp>
      <p:sp>
        <p:nvSpPr>
          <p:cNvPr id="8" name="Text 6"/>
          <p:cNvSpPr/>
          <p:nvPr/>
        </p:nvSpPr>
        <p:spPr bwMode="auto">
          <a:xfrm flipH="0" flipV="0">
            <a:off x="3272431" y="2452984"/>
            <a:ext cx="2599133" cy="662668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/>
          </a:bodyPr>
          <a:lstStyle/>
          <a:p>
            <a:pPr marL="0" indent="0" algn="ctr">
              <a:lnSpc>
                <a:spcPct val="133000"/>
              </a:lnSpc>
              <a:buNone/>
              <a:defRPr/>
            </a:pP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доверяют ИИ — против 8% соискателей</a:t>
            </a:r>
            <a:endParaRPr sz="1400"/>
          </a:p>
        </p:txBody>
      </p:sp>
      <p:sp>
        <p:nvSpPr>
          <p:cNvPr id="9" name="Text 7"/>
          <p:cNvSpPr/>
          <p:nvPr/>
        </p:nvSpPr>
        <p:spPr bwMode="auto">
          <a:xfrm>
            <a:off x="6884246" y="1501526"/>
            <a:ext cx="928495" cy="46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83000"/>
              </a:lnSpc>
              <a:buNone/>
              <a:defRPr/>
            </a:pPr>
            <a:r>
              <a:rPr lang="ru-RU" sz="365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35%</a:t>
            </a:r>
            <a:endParaRPr lang="ru-RU" sz="3650"/>
          </a:p>
        </p:txBody>
      </p:sp>
      <p:sp>
        <p:nvSpPr>
          <p:cNvPr id="10" name="Text 8"/>
          <p:cNvSpPr/>
          <p:nvPr/>
        </p:nvSpPr>
        <p:spPr bwMode="auto">
          <a:xfrm>
            <a:off x="6368527" y="2146473"/>
            <a:ext cx="1960214" cy="2221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04000"/>
              </a:lnSpc>
              <a:buNone/>
              <a:defRPr/>
            </a:pPr>
            <a:r>
              <a:rPr lang="ru-RU" sz="180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Меньше времени</a:t>
            </a:r>
            <a:endParaRPr sz="1800"/>
          </a:p>
        </p:txBody>
      </p:sp>
      <p:sp>
        <p:nvSpPr>
          <p:cNvPr id="11" name="Text 9"/>
          <p:cNvSpPr/>
          <p:nvPr/>
        </p:nvSpPr>
        <p:spPr bwMode="auto">
          <a:xfrm>
            <a:off x="5939383" y="2452983"/>
            <a:ext cx="2818576" cy="22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33000"/>
              </a:lnSpc>
              <a:buNone/>
              <a:defRPr/>
            </a:pP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на найм благодаря автоскринингу</a:t>
            </a:r>
            <a:endParaRPr sz="1400"/>
          </a:p>
        </p:txBody>
      </p:sp>
      <p:sp>
        <p:nvSpPr>
          <p:cNvPr id="12" name="Text 10"/>
          <p:cNvSpPr/>
          <p:nvPr/>
        </p:nvSpPr>
        <p:spPr bwMode="auto">
          <a:xfrm>
            <a:off x="2719737" y="3260972"/>
            <a:ext cx="928495" cy="46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83000"/>
              </a:lnSpc>
              <a:buNone/>
              <a:defRPr/>
            </a:pPr>
            <a:r>
              <a:rPr lang="ru-RU" sz="365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40%</a:t>
            </a:r>
            <a:endParaRPr lang="ru-RU" sz="3650"/>
          </a:p>
        </p:txBody>
      </p:sp>
      <p:sp>
        <p:nvSpPr>
          <p:cNvPr id="13" name="Text 11"/>
          <p:cNvSpPr/>
          <p:nvPr/>
        </p:nvSpPr>
        <p:spPr bwMode="auto">
          <a:xfrm>
            <a:off x="2262119" y="3905919"/>
            <a:ext cx="1844014" cy="2221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04000"/>
              </a:lnSpc>
              <a:buNone/>
              <a:defRPr/>
            </a:pPr>
            <a:r>
              <a:rPr lang="ru-RU" sz="180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Меньше ошибок</a:t>
            </a:r>
            <a:endParaRPr sz="1800"/>
          </a:p>
        </p:txBody>
      </p:sp>
      <p:sp>
        <p:nvSpPr>
          <p:cNvPr id="14" name="Text 12"/>
          <p:cNvSpPr/>
          <p:nvPr/>
        </p:nvSpPr>
        <p:spPr bwMode="auto">
          <a:xfrm>
            <a:off x="1839293" y="4212429"/>
            <a:ext cx="2689740" cy="22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33000"/>
              </a:lnSpc>
              <a:buNone/>
              <a:defRPr/>
            </a:pP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при адаптации с ИИ-кураторами</a:t>
            </a:r>
            <a:endParaRPr sz="1400"/>
          </a:p>
        </p:txBody>
      </p:sp>
      <p:sp>
        <p:nvSpPr>
          <p:cNvPr id="15" name="Text 13"/>
          <p:cNvSpPr/>
          <p:nvPr/>
        </p:nvSpPr>
        <p:spPr bwMode="auto">
          <a:xfrm>
            <a:off x="4965847" y="3260972"/>
            <a:ext cx="1988903" cy="46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83000"/>
              </a:lnSpc>
              <a:buNone/>
              <a:defRPr/>
            </a:pPr>
            <a:r>
              <a:rPr lang="ru-RU" sz="365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100млрд</a:t>
            </a:r>
            <a:endParaRPr lang="ru-RU" sz="3650"/>
          </a:p>
        </p:txBody>
      </p:sp>
      <p:sp>
        <p:nvSpPr>
          <p:cNvPr id="16" name="Text 14"/>
          <p:cNvSpPr/>
          <p:nvPr/>
        </p:nvSpPr>
        <p:spPr bwMode="auto">
          <a:xfrm>
            <a:off x="5543236" y="3905919"/>
            <a:ext cx="834410" cy="2221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04000"/>
              </a:lnSpc>
              <a:buNone/>
              <a:defRPr/>
            </a:pPr>
            <a:r>
              <a:rPr lang="ru-RU" sz="180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Рублей</a:t>
            </a:r>
            <a:endParaRPr lang="ru-RU" sz="1350"/>
          </a:p>
        </p:txBody>
      </p:sp>
      <p:sp>
        <p:nvSpPr>
          <p:cNvPr id="17" name="Text 15"/>
          <p:cNvSpPr/>
          <p:nvPr/>
        </p:nvSpPr>
        <p:spPr bwMode="auto">
          <a:xfrm>
            <a:off x="5167369" y="4212429"/>
            <a:ext cx="1586578" cy="2278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33000"/>
              </a:lnSpc>
              <a:buNone/>
              <a:defRPr/>
            </a:pP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объём российского </a:t>
            </a:r>
            <a:b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</a:b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HR Tech рынка</a:t>
            </a:r>
            <a:endParaRPr sz="1400"/>
          </a:p>
        </p:txBody>
      </p:sp>
      <p:pic>
        <p:nvPicPr>
          <p:cNvPr id="26431224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7841218" y="4874404"/>
            <a:ext cx="1315522" cy="273816"/>
          </a:xfrm>
          <a:prstGeom prst="rect">
            <a:avLst/>
          </a:prstGeom>
        </p:spPr>
      </p:pic>
      <p:pic>
        <p:nvPicPr>
          <p:cNvPr id="498967179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flipH="0" flipV="0">
            <a:off x="8291899" y="0"/>
            <a:ext cx="781727" cy="417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Slide 10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 bwMode="auto">
          <a:xfrm>
            <a:off x="496117" y="477228"/>
            <a:ext cx="2125543" cy="4433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ru-RU" sz="2750" b="1">
                <a:solidFill>
                  <a:srgbClr val="000000"/>
                </a:solidFill>
                <a:latin typeface="Inter Bold"/>
                <a:ea typeface="Inter Bold"/>
                <a:cs typeface="Inter Bold"/>
              </a:rPr>
              <a:t>Заключение</a:t>
            </a:r>
            <a:endParaRPr lang="ru-RU" sz="2750"/>
          </a:p>
        </p:txBody>
      </p:sp>
      <p:sp>
        <p:nvSpPr>
          <p:cNvPr id="3" name="Text 1"/>
          <p:cNvSpPr/>
          <p:nvPr/>
        </p:nvSpPr>
        <p:spPr bwMode="auto">
          <a:xfrm>
            <a:off x="708718" y="1630555"/>
            <a:ext cx="8087492" cy="2278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ИИ помогает не только оптимизировать процессы, но и делать труд более человекоцентричным.</a:t>
            </a:r>
            <a:endParaRPr sz="1400"/>
          </a:p>
        </p:txBody>
      </p:sp>
      <p:sp>
        <p:nvSpPr>
          <p:cNvPr id="4" name="Shape 2"/>
          <p:cNvSpPr/>
          <p:nvPr/>
        </p:nvSpPr>
        <p:spPr bwMode="auto">
          <a:xfrm>
            <a:off x="496118" y="1471088"/>
            <a:ext cx="19050" cy="545753"/>
          </a:xfrm>
          <a:prstGeom prst="rect">
            <a:avLst/>
          </a:prstGeom>
          <a:solidFill>
            <a:srgbClr val="4950BC"/>
          </a:solidFill>
          <a:ln/>
        </p:spPr>
        <p:txBody>
          <a:bodyPr/>
          <a:p>
            <a:pPr>
              <a:defRPr/>
            </a:pPr>
            <a:endParaRPr lang="ru-RU"/>
          </a:p>
        </p:txBody>
      </p:sp>
      <p:sp>
        <p:nvSpPr>
          <p:cNvPr id="5" name="Text 3"/>
          <p:cNvSpPr/>
          <p:nvPr/>
        </p:nvSpPr>
        <p:spPr bwMode="auto">
          <a:xfrm flipH="0" flipV="0">
            <a:off x="496118" y="2421308"/>
            <a:ext cx="8151762" cy="640934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/>
          </a:bodyPr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1600">
                <a:solidFill>
                  <a:srgbClr val="272525"/>
                </a:solidFill>
                <a:latin typeface="Inter"/>
                <a:ea typeface="Inter"/>
                <a:cs typeface="Inter"/>
              </a:rPr>
              <a:t>Как HRD, вы можете формировать эту трансформацию: исследуйте, внедряйте и используйте ИИ этично, чтобы сотрудники могли раскрывать свой потенциал.</a:t>
            </a:r>
            <a:endParaRPr sz="1600"/>
          </a:p>
        </p:txBody>
      </p:sp>
      <p:sp>
        <p:nvSpPr>
          <p:cNvPr id="6" name="Shape 4"/>
          <p:cNvSpPr/>
          <p:nvPr/>
        </p:nvSpPr>
        <p:spPr bwMode="auto">
          <a:xfrm>
            <a:off x="496118" y="3501556"/>
            <a:ext cx="2622724" cy="826368"/>
          </a:xfrm>
          <a:prstGeom prst="roundRect">
            <a:avLst>
              <a:gd name="adj" fmla="val 7205"/>
            </a:avLst>
          </a:prstGeom>
          <a:solidFill>
            <a:srgbClr val="DADBF1"/>
          </a:solidFill>
          <a:ln w="4763">
            <a:solidFill>
              <a:srgbClr val="C0C1D7"/>
            </a:solidFill>
            <a:prstDash val="solid"/>
          </a:ln>
        </p:spPr>
        <p:txBody>
          <a:bodyPr/>
          <a:p>
            <a:pPr>
              <a:defRPr/>
            </a:pPr>
            <a:endParaRPr lang="ru-RU"/>
          </a:p>
        </p:txBody>
      </p:sp>
      <p:sp>
        <p:nvSpPr>
          <p:cNvPr id="7" name="Text 5"/>
          <p:cNvSpPr/>
          <p:nvPr/>
        </p:nvSpPr>
        <p:spPr bwMode="auto">
          <a:xfrm>
            <a:off x="642638" y="3648077"/>
            <a:ext cx="1496545" cy="2221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ru-RU" sz="180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Исследовать</a:t>
            </a:r>
            <a:endParaRPr lang="ru-RU" sz="1350"/>
          </a:p>
        </p:txBody>
      </p:sp>
      <p:sp>
        <p:nvSpPr>
          <p:cNvPr id="8" name="Text 6"/>
          <p:cNvSpPr/>
          <p:nvPr/>
        </p:nvSpPr>
        <p:spPr bwMode="auto">
          <a:xfrm>
            <a:off x="642638" y="3954589"/>
            <a:ext cx="1795888" cy="22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Следите за трендами</a:t>
            </a:r>
            <a:endParaRPr sz="1400"/>
          </a:p>
        </p:txBody>
      </p:sp>
      <p:sp>
        <p:nvSpPr>
          <p:cNvPr id="9" name="Shape 7"/>
          <p:cNvSpPr/>
          <p:nvPr/>
        </p:nvSpPr>
        <p:spPr bwMode="auto">
          <a:xfrm>
            <a:off x="3260601" y="3501556"/>
            <a:ext cx="2622724" cy="826368"/>
          </a:xfrm>
          <a:prstGeom prst="roundRect">
            <a:avLst>
              <a:gd name="adj" fmla="val 7205"/>
            </a:avLst>
          </a:prstGeom>
          <a:solidFill>
            <a:srgbClr val="DADBF1"/>
          </a:solidFill>
          <a:ln w="4763">
            <a:solidFill>
              <a:srgbClr val="C0C1D7"/>
            </a:solidFill>
            <a:prstDash val="solid"/>
          </a:ln>
        </p:spPr>
        <p:txBody>
          <a:bodyPr/>
          <a:p>
            <a:pPr>
              <a:defRPr/>
            </a:pPr>
            <a:endParaRPr lang="ru-RU"/>
          </a:p>
        </p:txBody>
      </p:sp>
      <p:sp>
        <p:nvSpPr>
          <p:cNvPr id="10" name="Text 8"/>
          <p:cNvSpPr/>
          <p:nvPr/>
        </p:nvSpPr>
        <p:spPr bwMode="auto">
          <a:xfrm>
            <a:off x="3407121" y="3648077"/>
            <a:ext cx="1101631" cy="2221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ru-RU" sz="180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Внедрять</a:t>
            </a:r>
            <a:endParaRPr lang="ru-RU" sz="1350"/>
          </a:p>
        </p:txBody>
      </p:sp>
      <p:sp>
        <p:nvSpPr>
          <p:cNvPr id="11" name="Text 9"/>
          <p:cNvSpPr/>
          <p:nvPr/>
        </p:nvSpPr>
        <p:spPr bwMode="auto">
          <a:xfrm>
            <a:off x="3407121" y="3954589"/>
            <a:ext cx="1757343" cy="22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Начинайте с пилотов</a:t>
            </a:r>
            <a:endParaRPr sz="1400"/>
          </a:p>
        </p:txBody>
      </p:sp>
      <p:sp>
        <p:nvSpPr>
          <p:cNvPr id="12" name="Shape 10"/>
          <p:cNvSpPr/>
          <p:nvPr/>
        </p:nvSpPr>
        <p:spPr bwMode="auto">
          <a:xfrm>
            <a:off x="6025082" y="3501556"/>
            <a:ext cx="2622724" cy="826368"/>
          </a:xfrm>
          <a:prstGeom prst="roundRect">
            <a:avLst>
              <a:gd name="adj" fmla="val 7205"/>
            </a:avLst>
          </a:prstGeom>
          <a:solidFill>
            <a:srgbClr val="DADBF1"/>
          </a:solidFill>
          <a:ln w="4763">
            <a:solidFill>
              <a:srgbClr val="C0C1D7"/>
            </a:solidFill>
            <a:prstDash val="solid"/>
          </a:ln>
        </p:spPr>
        <p:txBody>
          <a:bodyPr/>
          <a:p>
            <a:pPr>
              <a:defRPr/>
            </a:pPr>
            <a:endParaRPr lang="ru-RU"/>
          </a:p>
        </p:txBody>
      </p:sp>
      <p:sp>
        <p:nvSpPr>
          <p:cNvPr id="13" name="Text 11"/>
          <p:cNvSpPr/>
          <p:nvPr/>
        </p:nvSpPr>
        <p:spPr bwMode="auto">
          <a:xfrm>
            <a:off x="6171603" y="3648077"/>
            <a:ext cx="1176977" cy="2221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ru-RU" sz="180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Защищать</a:t>
            </a:r>
            <a:endParaRPr lang="ru-RU" sz="1350"/>
          </a:p>
        </p:txBody>
      </p:sp>
      <p:sp>
        <p:nvSpPr>
          <p:cNvPr id="14" name="Text 12"/>
          <p:cNvSpPr/>
          <p:nvPr/>
        </p:nvSpPr>
        <p:spPr bwMode="auto">
          <a:xfrm>
            <a:off x="6171603" y="3954589"/>
            <a:ext cx="2162862" cy="22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Ставьте человека в центр</a:t>
            </a:r>
            <a:endParaRPr sz="1400"/>
          </a:p>
        </p:txBody>
      </p:sp>
      <p:pic>
        <p:nvPicPr>
          <p:cNvPr id="1131509176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7841218" y="4874404"/>
            <a:ext cx="1315522" cy="273816"/>
          </a:xfrm>
          <a:prstGeom prst="rect">
            <a:avLst/>
          </a:prstGeom>
        </p:spPr>
      </p:pic>
      <p:pic>
        <p:nvPicPr>
          <p:cNvPr id="1217250185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flipH="0" flipV="0">
            <a:off x="8291899" y="0"/>
            <a:ext cx="781727" cy="417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Slide 1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 bwMode="auto">
          <a:xfrm>
            <a:off x="496118" y="370827"/>
            <a:ext cx="756" cy="4437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endParaRPr lang="en-US" sz="2750"/>
          </a:p>
        </p:txBody>
      </p:sp>
      <p:sp>
        <p:nvSpPr>
          <p:cNvPr id="3" name="Text 1"/>
          <p:cNvSpPr/>
          <p:nvPr/>
        </p:nvSpPr>
        <p:spPr bwMode="auto">
          <a:xfrm flipH="0" flipV="0">
            <a:off x="997920" y="2098226"/>
            <a:ext cx="4207848" cy="613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33000"/>
              </a:lnSpc>
              <a:spcAft>
                <a:spcPts val="1250"/>
              </a:spcAft>
              <a:buNone/>
              <a:defRPr/>
            </a:pPr>
            <a:r>
              <a:rPr lang="en-US" sz="2200" b="1">
                <a:solidFill>
                  <a:schemeClr val="accent1"/>
                </a:solidFill>
                <a:latin typeface="Inter"/>
                <a:ea typeface="Inter"/>
                <a:cs typeface="Inter"/>
              </a:rPr>
              <a:t>Вебинар 03.06.26, 11:00 КГД</a:t>
            </a:r>
            <a:br>
              <a:rPr lang="en-US" sz="2200" b="1">
                <a:solidFill>
                  <a:schemeClr val="accent1"/>
                </a:solidFill>
                <a:latin typeface="Inter"/>
                <a:ea typeface="Inter"/>
                <a:cs typeface="Inter"/>
              </a:rPr>
            </a:br>
            <a:r>
              <a:rPr lang="en-US" sz="2200" b="1">
                <a:solidFill>
                  <a:schemeClr val="accent1"/>
                </a:solidFill>
                <a:latin typeface="Inter"/>
                <a:ea typeface="Inter"/>
                <a:cs typeface="Inter"/>
              </a:rPr>
              <a:t>HR Management System</a:t>
            </a:r>
            <a:endParaRPr sz="2200" b="1"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5402817" y="879026"/>
            <a:ext cx="2438400" cy="2438400"/>
          </a:xfrm>
          <a:prstGeom prst="rect">
            <a:avLst/>
          </a:prstGeom>
          <a:noFill/>
        </p:spPr>
      </p:pic>
      <p:pic>
        <p:nvPicPr>
          <p:cNvPr id="1202114816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flipH="0" flipV="0">
            <a:off x="7841218" y="4874404"/>
            <a:ext cx="1315522" cy="273816"/>
          </a:xfrm>
          <a:prstGeom prst="rect">
            <a:avLst/>
          </a:prstGeom>
        </p:spPr>
      </p:pic>
      <p:pic>
        <p:nvPicPr>
          <p:cNvPr id="457468380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flipH="0" flipV="0">
            <a:off x="2465170" y="1164420"/>
            <a:ext cx="1297617" cy="693455"/>
          </a:xfrm>
          <a:prstGeom prst="rect">
            <a:avLst/>
          </a:prstGeom>
        </p:spPr>
      </p:pic>
      <p:pic>
        <p:nvPicPr>
          <p:cNvPr id="656749855" name="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flipH="0" flipV="0">
            <a:off x="2339841" y="3759604"/>
            <a:ext cx="656168" cy="578621"/>
          </a:xfrm>
          <a:prstGeom prst="rect">
            <a:avLst/>
          </a:prstGeom>
        </p:spPr>
      </p:pic>
      <p:pic>
        <p:nvPicPr>
          <p:cNvPr id="1064261797" name="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 flipH="0" flipV="0">
            <a:off x="3345752" y="3759604"/>
            <a:ext cx="581727" cy="592500"/>
          </a:xfrm>
          <a:prstGeom prst="rect">
            <a:avLst/>
          </a:prstGeom>
        </p:spPr>
      </p:pic>
      <p:pic>
        <p:nvPicPr>
          <p:cNvPr id="1756795488" name="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 flipH="0" flipV="0">
            <a:off x="4278570" y="3759604"/>
            <a:ext cx="586857" cy="592500"/>
          </a:xfrm>
          <a:prstGeom prst="rect">
            <a:avLst/>
          </a:prstGeom>
        </p:spPr>
      </p:pic>
      <p:pic>
        <p:nvPicPr>
          <p:cNvPr id="1714421634" name="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 flipH="0" flipV="0">
            <a:off x="5152832" y="3702268"/>
            <a:ext cx="772446" cy="649836"/>
          </a:xfrm>
          <a:prstGeom prst="rect">
            <a:avLst/>
          </a:prstGeom>
        </p:spPr>
      </p:pic>
      <p:pic>
        <p:nvPicPr>
          <p:cNvPr id="721977677" name=""/>
          <p:cNvPicPr>
            <a:picLocks noChangeAspect="1"/>
          </p:cNvPicPr>
          <p:nvPr/>
        </p:nvPicPr>
        <p:blipFill>
          <a:blip r:embed="rId10"/>
          <a:stretch/>
        </p:blipFill>
        <p:spPr bwMode="auto">
          <a:xfrm flipH="0" flipV="0">
            <a:off x="6256664" y="3745724"/>
            <a:ext cx="582105" cy="592500"/>
          </a:xfrm>
          <a:prstGeom prst="rect">
            <a:avLst/>
          </a:prstGeom>
        </p:spPr>
      </p:pic>
      <p:sp>
        <p:nvSpPr>
          <p:cNvPr id="741841109" name=""/>
          <p:cNvSpPr txBox="1"/>
          <p:nvPr/>
        </p:nvSpPr>
        <p:spPr bwMode="auto">
          <a:xfrm flipH="0" flipV="0">
            <a:off x="2173775" y="4263086"/>
            <a:ext cx="955263" cy="274679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200"/>
              <a:t>Сотрудники</a:t>
            </a:r>
            <a:endParaRPr sz="1200"/>
          </a:p>
        </p:txBody>
      </p:sp>
      <p:sp>
        <p:nvSpPr>
          <p:cNvPr id="1100177136" name=""/>
          <p:cNvSpPr txBox="1"/>
          <p:nvPr/>
        </p:nvSpPr>
        <p:spPr bwMode="auto">
          <a:xfrm flipH="0" flipV="0">
            <a:off x="3129039" y="4278145"/>
            <a:ext cx="909354" cy="274679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200"/>
              <a:t>Аттестации</a:t>
            </a:r>
            <a:endParaRPr sz="1200"/>
          </a:p>
        </p:txBody>
      </p:sp>
      <p:sp>
        <p:nvSpPr>
          <p:cNvPr id="1033290295" name=""/>
          <p:cNvSpPr txBox="1"/>
          <p:nvPr/>
        </p:nvSpPr>
        <p:spPr bwMode="auto">
          <a:xfrm flipH="0" flipV="0">
            <a:off x="4303505" y="4278145"/>
            <a:ext cx="536988" cy="274679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200"/>
              <a:t>Найм</a:t>
            </a:r>
            <a:endParaRPr sz="1200"/>
          </a:p>
        </p:txBody>
      </p:sp>
      <p:sp>
        <p:nvSpPr>
          <p:cNvPr id="1417829559" name=""/>
          <p:cNvSpPr txBox="1"/>
          <p:nvPr/>
        </p:nvSpPr>
        <p:spPr bwMode="auto">
          <a:xfrm flipH="0" flipV="0">
            <a:off x="5201506" y="4263086"/>
            <a:ext cx="675099" cy="274679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200"/>
              <a:t>Оплаты</a:t>
            </a:r>
            <a:endParaRPr sz="1200"/>
          </a:p>
        </p:txBody>
      </p:sp>
      <p:sp>
        <p:nvSpPr>
          <p:cNvPr id="1806429977" name=""/>
          <p:cNvSpPr txBox="1"/>
          <p:nvPr/>
        </p:nvSpPr>
        <p:spPr bwMode="auto">
          <a:xfrm flipH="0" flipV="0">
            <a:off x="6252087" y="4214765"/>
            <a:ext cx="650841" cy="274679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200"/>
              <a:t>Анализ</a:t>
            </a:r>
            <a:endParaRPr sz="12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Slide 2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 bwMode="auto">
          <a:xfrm>
            <a:off x="3925119" y="667494"/>
            <a:ext cx="4722763" cy="88597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ru-RU" sz="2750" b="1">
                <a:solidFill>
                  <a:srgbClr val="000000"/>
                </a:solidFill>
                <a:latin typeface="Inter Bold"/>
                <a:ea typeface="Inter Bold"/>
                <a:cs typeface="Inter Bold"/>
              </a:rPr>
              <a:t>Йоханн Воронин</a:t>
            </a:r>
            <a:endParaRPr lang="ru-RU" sz="2750"/>
          </a:p>
        </p:txBody>
      </p:sp>
      <p:sp>
        <p:nvSpPr>
          <p:cNvPr id="4" name="Text 1"/>
          <p:cNvSpPr/>
          <p:nvPr/>
        </p:nvSpPr>
        <p:spPr bwMode="auto">
          <a:xfrm flipH="0" flipV="0">
            <a:off x="3925117" y="1110479"/>
            <a:ext cx="5128993" cy="3571903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 fontScale="85000" lnSpcReduction="3000"/>
          </a:bodyPr>
          <a:lstStyle/>
          <a:p>
            <a:pPr>
              <a:defRPr/>
            </a:pPr>
            <a:endParaRPr lang="ru-RU" sz="1100" b="0" i="0" u="none" strike="noStrike" cap="none" spc="0">
              <a:solidFill>
                <a:srgbClr val="272525"/>
              </a:solidFill>
              <a:latin typeface="Inter"/>
              <a:cs typeface="Inter"/>
            </a:endParaRPr>
          </a:p>
          <a:p>
            <a:pPr>
              <a:defRPr/>
            </a:pPr>
            <a:r>
              <a:rPr lang="ru-RU" sz="2000" b="0" i="0" u="none" strike="noStrike" cap="none" spc="0">
                <a:solidFill>
                  <a:srgbClr val="272525"/>
                </a:solidFill>
                <a:latin typeface="Inter"/>
                <a:ea typeface="Inter"/>
                <a:cs typeface="Inter"/>
              </a:rPr>
              <a:t>PMP®, Scrum Master® </a:t>
            </a:r>
            <a:endParaRPr sz="2000" b="0" i="0" u="none" strike="noStrike" cap="none" spc="0">
              <a:solidFill>
                <a:srgbClr val="272525"/>
              </a:solidFill>
              <a:latin typeface="Inter"/>
              <a:ea typeface="Inter"/>
              <a:cs typeface="Inter"/>
            </a:endParaRPr>
          </a:p>
          <a:p>
            <a:pPr>
              <a:defRPr/>
            </a:pPr>
            <a:r>
              <a:rPr lang="ru-RU" sz="2000" b="0" i="0" u="none" strike="noStrike" cap="none" spc="0">
                <a:solidFill>
                  <a:srgbClr val="272525"/>
                </a:solidFill>
                <a:latin typeface="Inter"/>
                <a:ea typeface="Inter"/>
                <a:cs typeface="Inter"/>
              </a:rPr>
              <a:t>Digitalization Expert, автоматизация бизнеса</a:t>
            </a:r>
            <a:endParaRPr sz="2000" b="0" i="0" u="none" strike="noStrike" cap="none" spc="0">
              <a:solidFill>
                <a:srgbClr val="272525"/>
              </a:solidFill>
              <a:latin typeface="Inter"/>
              <a:ea typeface="Inter"/>
              <a:cs typeface="Inter"/>
            </a:endParaRPr>
          </a:p>
          <a:p>
            <a:pPr>
              <a:defRPr/>
            </a:pPr>
            <a:endParaRPr sz="2000" b="0" i="0" u="none" strike="noStrike" cap="none" spc="0">
              <a:solidFill>
                <a:srgbClr val="272525"/>
              </a:solidFill>
              <a:latin typeface="Inter"/>
              <a:cs typeface="Inter"/>
            </a:endParaRPr>
          </a:p>
          <a:p>
            <a:pPr>
              <a:defRPr/>
            </a:pPr>
            <a:endParaRPr sz="2000" b="0" i="0" u="none" strike="noStrike" cap="none" spc="0">
              <a:solidFill>
                <a:srgbClr val="272525"/>
              </a:solidFill>
              <a:latin typeface="Inter"/>
              <a:cs typeface="Inter"/>
            </a:endParaRPr>
          </a:p>
          <a:p>
            <a:pPr>
              <a:defRPr/>
            </a:pPr>
            <a:endParaRPr sz="2000" b="0" i="0" u="none" strike="noStrike" cap="none" spc="0">
              <a:solidFill>
                <a:srgbClr val="272525"/>
              </a:solidFill>
              <a:latin typeface="Inter"/>
              <a:cs typeface="Inter"/>
            </a:endParaRPr>
          </a:p>
          <a:p>
            <a:pPr>
              <a:defRPr/>
            </a:pPr>
            <a:endParaRPr sz="2000" b="0" i="0" u="none" strike="noStrike" cap="none" spc="0">
              <a:solidFill>
                <a:srgbClr val="272525"/>
              </a:solidFill>
              <a:latin typeface="Inter"/>
              <a:cs typeface="Inter"/>
            </a:endParaRPr>
          </a:p>
          <a:p>
            <a:pPr>
              <a:defRPr/>
            </a:pPr>
            <a:endParaRPr sz="2000" b="0" i="0" u="none" strike="noStrike" cap="none" spc="0">
              <a:solidFill>
                <a:srgbClr val="272525"/>
              </a:solidFill>
              <a:latin typeface="Inter"/>
              <a:cs typeface="Inter"/>
            </a:endParaRPr>
          </a:p>
          <a:p>
            <a:pPr>
              <a:defRPr/>
            </a:pPr>
            <a:endParaRPr sz="2000" b="0" i="0" u="none" strike="noStrike" cap="none" spc="0">
              <a:solidFill>
                <a:srgbClr val="272525"/>
              </a:solidFill>
              <a:latin typeface="Inter"/>
              <a:cs typeface="Inter"/>
            </a:endParaRPr>
          </a:p>
          <a:p>
            <a:pPr>
              <a:defRPr/>
            </a:pPr>
            <a:endParaRPr sz="2000" b="0" i="0" u="none" strike="noStrike" cap="none" spc="0">
              <a:solidFill>
                <a:srgbClr val="272525"/>
              </a:solidFill>
              <a:latin typeface="Inter"/>
              <a:cs typeface="Inter"/>
            </a:endParaRPr>
          </a:p>
          <a:p>
            <a:pPr>
              <a:defRPr/>
            </a:pPr>
            <a:endParaRPr sz="2000" b="0" i="0" u="none" strike="noStrike" cap="none" spc="0">
              <a:solidFill>
                <a:srgbClr val="272525"/>
              </a:solidFill>
              <a:latin typeface="Inter"/>
              <a:cs typeface="Inter"/>
            </a:endParaRPr>
          </a:p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2000" b="0" i="0" u="sng" strike="noStrike" cap="none" spc="0">
                <a:solidFill>
                  <a:srgbClr val="272525"/>
                </a:solidFill>
                <a:latin typeface="Inter"/>
                <a:ea typeface="Inter"/>
                <a:cs typeface="Inter"/>
                <a:hlinkClick r:id="rId3" tooltip="http://info@odocs.ru"/>
              </a:rPr>
              <a:t>info@odocs.ru</a:t>
            </a:r>
            <a:endParaRPr sz="2000">
              <a:solidFill>
                <a:srgbClr val="272525"/>
              </a:solidFill>
              <a:latin typeface="Inter"/>
              <a:ea typeface="Inter"/>
              <a:cs typeface="Inter"/>
            </a:endParaRPr>
          </a:p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2000" b="0" i="0" u="sng" strike="noStrike" cap="none" spc="0">
                <a:solidFill>
                  <a:srgbClr val="272525"/>
                </a:solidFill>
                <a:latin typeface="Inter"/>
                <a:ea typeface="Inter"/>
                <a:cs typeface="Inter"/>
                <a:hlinkClick r:id="rId4" tooltip="https://odocs.ru"/>
              </a:rPr>
              <a:t>https://odocs.ru</a:t>
            </a:r>
            <a:endParaRPr sz="2000">
              <a:solidFill>
                <a:srgbClr val="272525"/>
              </a:solidFill>
              <a:latin typeface="Inter"/>
              <a:ea typeface="Inter"/>
              <a:cs typeface="Inter"/>
            </a:endParaRPr>
          </a:p>
          <a:p>
            <a:pPr marL="0" indent="0" algn="l">
              <a:lnSpc>
                <a:spcPct val="133000"/>
              </a:lnSpc>
              <a:buNone/>
              <a:defRPr/>
            </a:pPr>
            <a:endParaRPr lang="ru-RU" sz="1100"/>
          </a:p>
        </p:txBody>
      </p:sp>
      <p:pic>
        <p:nvPicPr>
          <p:cNvPr id="923747103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flipH="0" flipV="0">
            <a:off x="7841218" y="4874404"/>
            <a:ext cx="1315523" cy="273817"/>
          </a:xfrm>
          <a:prstGeom prst="rect">
            <a:avLst/>
          </a:prstGeom>
        </p:spPr>
      </p:pic>
      <p:pic>
        <p:nvPicPr>
          <p:cNvPr id="808034267" name="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flipH="0" flipV="0">
            <a:off x="8007445" y="0"/>
            <a:ext cx="1149297" cy="614192"/>
          </a:xfrm>
          <a:prstGeom prst="rect">
            <a:avLst/>
          </a:prstGeom>
        </p:spPr>
      </p:pic>
      <p:pic>
        <p:nvPicPr>
          <p:cNvPr id="1055984307" name="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 flipH="0" flipV="0">
            <a:off x="0" y="0"/>
            <a:ext cx="3090441" cy="50874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Slide 2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33108138" name="Image 0" descr="preencoded.png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3429000" cy="5143500"/>
          </a:xfrm>
          <a:prstGeom prst="rect">
            <a:avLst/>
          </a:prstGeom>
        </p:spPr>
      </p:pic>
      <p:sp>
        <p:nvSpPr>
          <p:cNvPr id="86678291" name="Text 0"/>
          <p:cNvSpPr/>
          <p:nvPr/>
        </p:nvSpPr>
        <p:spPr bwMode="auto">
          <a:xfrm>
            <a:off x="3925118" y="667494"/>
            <a:ext cx="4722762" cy="88597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ru-RU" sz="2750" b="1">
                <a:solidFill>
                  <a:srgbClr val="000000"/>
                </a:solidFill>
                <a:latin typeface="Inter Bold"/>
                <a:ea typeface="Inter Bold"/>
                <a:cs typeface="Inter Bold"/>
              </a:rPr>
              <a:t>Новая парадигма: Человекоцентричный ИИ</a:t>
            </a:r>
            <a:endParaRPr lang="ru-RU" sz="2750"/>
          </a:p>
        </p:txBody>
      </p:sp>
      <p:sp>
        <p:nvSpPr>
          <p:cNvPr id="1247917677" name="Text 1"/>
          <p:cNvSpPr/>
          <p:nvPr/>
        </p:nvSpPr>
        <p:spPr bwMode="auto">
          <a:xfrm flipH="0" flipV="0">
            <a:off x="3925117" y="1766067"/>
            <a:ext cx="5182405" cy="1046922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 fontScale="80000" lnSpcReduction="4000"/>
          </a:bodyPr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1800">
                <a:solidFill>
                  <a:srgbClr val="272525"/>
                </a:solidFill>
                <a:latin typeface="Inter"/>
                <a:ea typeface="Inter"/>
                <a:cs typeface="Inter"/>
              </a:rPr>
              <a:t>ИИ усиливает человека, а не заменяет его. В HR он помогает сосредоточиться на стратегии и улучшать </a:t>
            </a:r>
            <a:r>
              <a:rPr lang="ru-RU" sz="1800" b="1">
                <a:solidFill>
                  <a:srgbClr val="272525"/>
                </a:solidFill>
                <a:latin typeface="Inter"/>
                <a:ea typeface="Inter"/>
                <a:cs typeface="Inter"/>
              </a:rPr>
              <a:t>Employee Experience</a:t>
            </a:r>
            <a:r>
              <a:rPr lang="ru-RU" sz="1800">
                <a:solidFill>
                  <a:srgbClr val="272525"/>
                </a:solidFill>
                <a:latin typeface="Inter"/>
                <a:ea typeface="Inter"/>
                <a:cs typeface="Inter"/>
              </a:rPr>
              <a:t>, создавая более справедливую и гуманную среду.</a:t>
            </a:r>
            <a:endParaRPr sz="1800"/>
          </a:p>
        </p:txBody>
      </p:sp>
      <p:sp>
        <p:nvSpPr>
          <p:cNvPr id="364985276" name="Shape 2"/>
          <p:cNvSpPr/>
          <p:nvPr/>
        </p:nvSpPr>
        <p:spPr bwMode="auto">
          <a:xfrm>
            <a:off x="3925117" y="2917544"/>
            <a:ext cx="4722762" cy="1870024"/>
          </a:xfrm>
          <a:prstGeom prst="roundRect">
            <a:avLst>
              <a:gd name="adj" fmla="val 3184"/>
            </a:avLst>
          </a:prstGeom>
          <a:solidFill>
            <a:srgbClr val="DADBF1"/>
          </a:solidFill>
          <a:ln w="4763">
            <a:solidFill>
              <a:srgbClr val="C0C1D7"/>
            </a:solidFill>
            <a:prstDash val="solid"/>
          </a:ln>
        </p:spPr>
        <p:txBody>
          <a:bodyPr/>
          <a:p>
            <a:pPr>
              <a:defRPr/>
            </a:pPr>
            <a:endParaRPr lang="ru-RU"/>
          </a:p>
        </p:txBody>
      </p:sp>
      <p:sp>
        <p:nvSpPr>
          <p:cNvPr id="233516740" name="Shape 3"/>
          <p:cNvSpPr/>
          <p:nvPr/>
        </p:nvSpPr>
        <p:spPr bwMode="auto">
          <a:xfrm>
            <a:off x="3929879" y="2966816"/>
            <a:ext cx="2356618" cy="1043656"/>
          </a:xfrm>
          <a:prstGeom prst="roundRect">
            <a:avLst>
              <a:gd name="adj" fmla="val 5705"/>
            </a:avLst>
          </a:prstGeom>
          <a:solidFill>
            <a:srgbClr val="DADBF1"/>
          </a:solidFill>
          <a:ln/>
        </p:spPr>
        <p:txBody>
          <a:bodyPr/>
          <a:p>
            <a:pPr>
              <a:defRPr/>
            </a:pPr>
            <a:endParaRPr lang="ru-RU"/>
          </a:p>
        </p:txBody>
      </p:sp>
      <p:sp>
        <p:nvSpPr>
          <p:cNvPr id="2128158345" name="Text 4"/>
          <p:cNvSpPr/>
          <p:nvPr/>
        </p:nvSpPr>
        <p:spPr bwMode="auto">
          <a:xfrm>
            <a:off x="4071638" y="3108575"/>
            <a:ext cx="876604" cy="2221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ru-RU" sz="180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Раньше</a:t>
            </a:r>
            <a:endParaRPr lang="ru-RU" sz="1350"/>
          </a:p>
        </p:txBody>
      </p:sp>
      <p:sp>
        <p:nvSpPr>
          <p:cNvPr id="106894482" name="Text 5"/>
          <p:cNvSpPr/>
          <p:nvPr/>
        </p:nvSpPr>
        <p:spPr bwMode="auto">
          <a:xfrm flipH="0" flipV="0">
            <a:off x="4071638" y="3415086"/>
            <a:ext cx="2214858" cy="595386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/>
          </a:bodyPr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1600">
                <a:solidFill>
                  <a:srgbClr val="272525"/>
                </a:solidFill>
                <a:latin typeface="Inter"/>
                <a:ea typeface="Inter"/>
                <a:cs typeface="Inter"/>
              </a:rPr>
              <a:t>Экономия времени и ресурсов</a:t>
            </a:r>
            <a:endParaRPr sz="1600"/>
          </a:p>
        </p:txBody>
      </p:sp>
      <p:sp>
        <p:nvSpPr>
          <p:cNvPr id="1578983578" name="Shape 6"/>
          <p:cNvSpPr/>
          <p:nvPr/>
        </p:nvSpPr>
        <p:spPr bwMode="auto">
          <a:xfrm>
            <a:off x="6286500" y="2966816"/>
            <a:ext cx="2356618" cy="1043656"/>
          </a:xfrm>
          <a:prstGeom prst="rect">
            <a:avLst/>
          </a:prstGeom>
          <a:solidFill>
            <a:srgbClr val="DADBF1"/>
          </a:solidFill>
          <a:ln/>
        </p:spPr>
        <p:txBody>
          <a:bodyPr/>
          <a:p>
            <a:pPr>
              <a:defRPr/>
            </a:pPr>
            <a:endParaRPr lang="ru-RU"/>
          </a:p>
        </p:txBody>
      </p:sp>
      <p:sp>
        <p:nvSpPr>
          <p:cNvPr id="1855307048" name="Shape 7"/>
          <p:cNvSpPr/>
          <p:nvPr/>
        </p:nvSpPr>
        <p:spPr bwMode="auto">
          <a:xfrm>
            <a:off x="6286500" y="2610742"/>
            <a:ext cx="19049" cy="1043656"/>
          </a:xfrm>
          <a:prstGeom prst="roundRect">
            <a:avLst>
              <a:gd name="adj" fmla="val 312558"/>
            </a:avLst>
          </a:prstGeom>
          <a:solidFill>
            <a:srgbClr val="C0C1D7"/>
          </a:solidFill>
          <a:ln/>
        </p:spPr>
        <p:txBody>
          <a:bodyPr/>
          <a:p>
            <a:pPr>
              <a:defRPr/>
            </a:pPr>
            <a:endParaRPr lang="ru-RU"/>
          </a:p>
        </p:txBody>
      </p:sp>
      <p:sp>
        <p:nvSpPr>
          <p:cNvPr id="1560323587" name="Text 8"/>
          <p:cNvSpPr/>
          <p:nvPr/>
        </p:nvSpPr>
        <p:spPr bwMode="auto">
          <a:xfrm>
            <a:off x="6428259" y="3108575"/>
            <a:ext cx="944357" cy="2221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ru-RU" sz="180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Сегодня</a:t>
            </a:r>
            <a:endParaRPr lang="ru-RU" sz="1350"/>
          </a:p>
        </p:txBody>
      </p:sp>
      <p:sp>
        <p:nvSpPr>
          <p:cNvPr id="485132058" name="Text 9"/>
          <p:cNvSpPr/>
          <p:nvPr/>
        </p:nvSpPr>
        <p:spPr bwMode="auto">
          <a:xfrm flipH="0" flipV="0">
            <a:off x="6428259" y="3415086"/>
            <a:ext cx="2214857" cy="595386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/>
          </a:bodyPr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1600">
                <a:solidFill>
                  <a:srgbClr val="272525"/>
                </a:solidFill>
                <a:latin typeface="Inter"/>
                <a:ea typeface="Inter"/>
                <a:cs typeface="Inter"/>
              </a:rPr>
              <a:t>Партнёр для стратегии и опыта сотрудников</a:t>
            </a:r>
            <a:endParaRPr sz="1600"/>
          </a:p>
        </p:txBody>
      </p:sp>
      <p:sp>
        <p:nvSpPr>
          <p:cNvPr id="670455504" name="Shape 10"/>
          <p:cNvSpPr/>
          <p:nvPr/>
        </p:nvSpPr>
        <p:spPr bwMode="auto">
          <a:xfrm>
            <a:off x="3929879" y="4010473"/>
            <a:ext cx="4713237" cy="816842"/>
          </a:xfrm>
          <a:prstGeom prst="rect">
            <a:avLst/>
          </a:prstGeom>
          <a:solidFill>
            <a:srgbClr val="DADBF1"/>
          </a:solidFill>
          <a:ln/>
        </p:spPr>
        <p:txBody>
          <a:bodyPr/>
          <a:p>
            <a:pPr>
              <a:defRPr/>
            </a:pPr>
            <a:endParaRPr lang="ru-RU"/>
          </a:p>
        </p:txBody>
      </p:sp>
      <p:sp>
        <p:nvSpPr>
          <p:cNvPr id="1279071594" name="Shape 11"/>
          <p:cNvSpPr/>
          <p:nvPr/>
        </p:nvSpPr>
        <p:spPr bwMode="auto">
          <a:xfrm>
            <a:off x="3929879" y="4010473"/>
            <a:ext cx="4713237" cy="19049"/>
          </a:xfrm>
          <a:prstGeom prst="roundRect">
            <a:avLst>
              <a:gd name="adj" fmla="val 312558"/>
            </a:avLst>
          </a:prstGeom>
          <a:solidFill>
            <a:srgbClr val="C0C1D7"/>
          </a:solidFill>
          <a:ln/>
        </p:spPr>
        <p:txBody>
          <a:bodyPr/>
          <a:p>
            <a:pPr>
              <a:defRPr/>
            </a:pPr>
            <a:endParaRPr lang="ru-RU"/>
          </a:p>
        </p:txBody>
      </p:sp>
      <p:sp>
        <p:nvSpPr>
          <p:cNvPr id="1358765782" name="Text 12"/>
          <p:cNvSpPr/>
          <p:nvPr/>
        </p:nvSpPr>
        <p:spPr bwMode="auto">
          <a:xfrm>
            <a:off x="4071638" y="4152232"/>
            <a:ext cx="580587" cy="2221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ru-RU" sz="180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Цель</a:t>
            </a:r>
            <a:endParaRPr lang="ru-RU" sz="1350"/>
          </a:p>
        </p:txBody>
      </p:sp>
      <p:sp>
        <p:nvSpPr>
          <p:cNvPr id="437298232" name="Text 13"/>
          <p:cNvSpPr/>
          <p:nvPr/>
        </p:nvSpPr>
        <p:spPr bwMode="auto">
          <a:xfrm>
            <a:off x="4071638" y="4458744"/>
            <a:ext cx="3831325" cy="22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1600">
                <a:solidFill>
                  <a:srgbClr val="272525"/>
                </a:solidFill>
                <a:latin typeface="Inter"/>
                <a:ea typeface="Inter"/>
                <a:cs typeface="Inter"/>
              </a:rPr>
              <a:t>Справедливая, гуманная рабочая среда</a:t>
            </a:r>
            <a:endParaRPr sz="1600"/>
          </a:p>
        </p:txBody>
      </p:sp>
      <p:pic>
        <p:nvPicPr>
          <p:cNvPr id="126210388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flipH="0" flipV="0">
            <a:off x="7841218" y="4874404"/>
            <a:ext cx="1315523" cy="273817"/>
          </a:xfrm>
          <a:prstGeom prst="rect">
            <a:avLst/>
          </a:prstGeom>
        </p:spPr>
      </p:pic>
      <p:pic>
        <p:nvPicPr>
          <p:cNvPr id="1465839331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flipH="0" flipV="0">
            <a:off x="8007445" y="0"/>
            <a:ext cx="1149297" cy="6141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Slide 3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 bwMode="auto">
          <a:xfrm>
            <a:off x="496118" y="673149"/>
            <a:ext cx="4891905" cy="4433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ru-RU" sz="2750" b="1">
                <a:solidFill>
                  <a:srgbClr val="000000"/>
                </a:solidFill>
                <a:latin typeface="Inter Bold"/>
                <a:ea typeface="Inter Bold"/>
                <a:cs typeface="Inter Bold"/>
              </a:rPr>
              <a:t>Мировые тренды 2024–2025</a:t>
            </a:r>
            <a:endParaRPr lang="ru-RU" sz="275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96119" y="1488207"/>
            <a:ext cx="3902943" cy="280935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 bwMode="auto">
          <a:xfrm flipH="0" flipV="0">
            <a:off x="4749699" y="1470494"/>
            <a:ext cx="3672379" cy="3632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ru-RU" sz="2000" b="1">
                <a:solidFill>
                  <a:srgbClr val="000000"/>
                </a:solidFill>
                <a:latin typeface="Inter Bold"/>
                <a:ea typeface="Inter Bold"/>
                <a:cs typeface="Inter Bold"/>
              </a:rPr>
              <a:t>Ключевые данные</a:t>
            </a:r>
            <a:endParaRPr sz="2000"/>
          </a:p>
        </p:txBody>
      </p:sp>
      <p:sp>
        <p:nvSpPr>
          <p:cNvPr id="5" name="Text 2"/>
          <p:cNvSpPr/>
          <p:nvPr/>
        </p:nvSpPr>
        <p:spPr bwMode="auto">
          <a:xfrm flipH="0" flipV="0">
            <a:off x="4749700" y="1833710"/>
            <a:ext cx="4322214" cy="1647900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 fontScale="80000" lnSpcReduction="4000"/>
          </a:bodyPr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1800">
                <a:solidFill>
                  <a:srgbClr val="272525"/>
                </a:solidFill>
                <a:latin typeface="Inter"/>
                <a:ea typeface="Inter"/>
                <a:cs typeface="Inter"/>
              </a:rPr>
              <a:t>По данным </a:t>
            </a:r>
            <a:r>
              <a:rPr lang="ru-RU" sz="1800" b="1">
                <a:solidFill>
                  <a:srgbClr val="272525"/>
                </a:solidFill>
                <a:latin typeface="Inter"/>
                <a:ea typeface="Inter"/>
                <a:cs typeface="Inter"/>
              </a:rPr>
              <a:t>Deloitte 2025</a:t>
            </a:r>
            <a:r>
              <a:rPr lang="ru-RU" sz="1800">
                <a:solidFill>
                  <a:srgbClr val="272525"/>
                </a:solidFill>
                <a:latin typeface="Inter"/>
                <a:ea typeface="Inter"/>
                <a:cs typeface="Inter"/>
              </a:rPr>
              <a:t>, </a:t>
            </a:r>
            <a:r>
              <a:rPr lang="ru-RU" sz="1800" b="1">
                <a:solidFill>
                  <a:srgbClr val="C3643D"/>
                </a:solidFill>
                <a:latin typeface="Inter"/>
                <a:ea typeface="Inter"/>
                <a:cs typeface="Inter"/>
              </a:rPr>
              <a:t>70% менеджеров</a:t>
            </a:r>
            <a:r>
              <a:rPr lang="ru-RU" sz="1800">
                <a:solidFill>
                  <a:srgbClr val="272525"/>
                </a:solidFill>
                <a:latin typeface="Inter"/>
                <a:ea typeface="Inter"/>
                <a:cs typeface="Inter"/>
              </a:rPr>
              <a:t> доверяют ИИ, но среди соискателей — только </a:t>
            </a:r>
            <a:r>
              <a:rPr lang="ru-RU" sz="1800" b="1">
                <a:solidFill>
                  <a:srgbClr val="C3643D"/>
                </a:solidFill>
                <a:latin typeface="Inter"/>
                <a:ea typeface="Inter"/>
                <a:cs typeface="Inter"/>
              </a:rPr>
              <a:t>8%</a:t>
            </a:r>
            <a:r>
              <a:rPr lang="ru-RU" sz="1800">
                <a:solidFill>
                  <a:srgbClr val="272525"/>
                </a:solidFill>
                <a:latin typeface="Inter"/>
                <a:ea typeface="Inter"/>
                <a:cs typeface="Inter"/>
              </a:rPr>
              <a:t>. Это делает прозрачность и этичность внедрения критически важными.</a:t>
            </a:r>
            <a:endParaRPr sz="1800"/>
          </a:p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1800" b="1">
                <a:solidFill>
                  <a:srgbClr val="272525"/>
                </a:solidFill>
                <a:latin typeface="Inter"/>
                <a:ea typeface="Inter"/>
                <a:cs typeface="Inter"/>
              </a:rPr>
              <a:t>GenAI</a:t>
            </a:r>
            <a:r>
              <a:rPr lang="ru-RU" sz="1800">
                <a:solidFill>
                  <a:srgbClr val="272525"/>
                </a:solidFill>
                <a:latin typeface="Inter"/>
                <a:ea typeface="Inter"/>
                <a:cs typeface="Inter"/>
              </a:rPr>
              <a:t> активно растёт: обучение, контент и аналитика решений.</a:t>
            </a:r>
            <a:endParaRPr sz="1800"/>
          </a:p>
        </p:txBody>
      </p:sp>
      <p:sp>
        <p:nvSpPr>
          <p:cNvPr id="6" name="Shape 3"/>
          <p:cNvSpPr/>
          <p:nvPr/>
        </p:nvSpPr>
        <p:spPr bwMode="auto">
          <a:xfrm>
            <a:off x="4749700" y="3704157"/>
            <a:ext cx="3902943" cy="829196"/>
          </a:xfrm>
          <a:prstGeom prst="roundRect">
            <a:avLst>
              <a:gd name="adj" fmla="val 7181"/>
            </a:avLst>
          </a:prstGeom>
          <a:solidFill>
            <a:srgbClr val="B6D6FC"/>
          </a:solidFill>
          <a:ln/>
        </p:spPr>
        <p:txBody>
          <a:bodyPr/>
          <a:p>
            <a:pPr>
              <a:defRPr/>
            </a:pPr>
            <a:endParaRPr lang="ru-RU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891459" y="3963722"/>
            <a:ext cx="177180" cy="141759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 bwMode="auto">
          <a:xfrm flipH="0" flipV="0">
            <a:off x="5128387" y="3827803"/>
            <a:ext cx="3524256" cy="736812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 fontScale="80000" lnSpcReduction="4000"/>
          </a:bodyPr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1800" b="1">
                <a:solidFill>
                  <a:srgbClr val="000000"/>
                </a:solidFill>
                <a:latin typeface="Inter"/>
                <a:ea typeface="Inter"/>
                <a:cs typeface="Inter"/>
              </a:rPr>
              <a:t>Gartner 2024:</a:t>
            </a:r>
            <a:r>
              <a:rPr lang="ru-RU" sz="1800">
                <a:solidFill>
                  <a:srgbClr val="000000"/>
                </a:solidFill>
                <a:latin typeface="Inter"/>
                <a:ea typeface="Inter"/>
                <a:cs typeface="Inter"/>
              </a:rPr>
              <a:t> 76% HR-директоров уже используют хотя бы один ИИ-инструмент.</a:t>
            </a:r>
            <a:endParaRPr sz="1800"/>
          </a:p>
        </p:txBody>
      </p:sp>
      <p:pic>
        <p:nvPicPr>
          <p:cNvPr id="1836910453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flipH="0" flipV="0">
            <a:off x="7841218" y="4874404"/>
            <a:ext cx="1315522" cy="273816"/>
          </a:xfrm>
          <a:prstGeom prst="rect">
            <a:avLst/>
          </a:prstGeom>
        </p:spPr>
      </p:pic>
      <p:pic>
        <p:nvPicPr>
          <p:cNvPr id="1272099644" name="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flipH="0" flipV="0">
            <a:off x="8007444" y="0"/>
            <a:ext cx="1149296" cy="6141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Slide 4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3429000" cy="51435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 bwMode="auto">
          <a:xfrm flipH="0" flipV="0">
            <a:off x="3917378" y="449282"/>
            <a:ext cx="1270217" cy="315737"/>
          </a:xfrm>
          <a:prstGeom prst="roundRect">
            <a:avLst>
              <a:gd name="adj" fmla="val 17978"/>
            </a:avLst>
          </a:prstGeom>
          <a:solidFill>
            <a:srgbClr val="DADBF1"/>
          </a:solidFill>
          <a:ln/>
        </p:spPr>
        <p:txBody>
          <a:bodyPr/>
          <a:p>
            <a:pPr>
              <a:defRPr/>
            </a:pPr>
            <a:endParaRPr lang="ru-RU"/>
          </a:p>
        </p:txBody>
      </p:sp>
      <p:sp>
        <p:nvSpPr>
          <p:cNvPr id="4" name="Text 1"/>
          <p:cNvSpPr/>
          <p:nvPr/>
        </p:nvSpPr>
        <p:spPr bwMode="auto">
          <a:xfrm flipH="0" flipV="0">
            <a:off x="4001093" y="446593"/>
            <a:ext cx="1100554" cy="27391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32000"/>
              </a:lnSpc>
              <a:buNone/>
              <a:defRPr/>
            </a:pPr>
            <a:r>
              <a:rPr lang="ru-RU" sz="2000">
                <a:solidFill>
                  <a:srgbClr val="272525"/>
                </a:solidFill>
                <a:latin typeface="Inter"/>
                <a:ea typeface="Inter"/>
                <a:cs typeface="Inter"/>
              </a:rPr>
              <a:t>РОССИЯ</a:t>
            </a:r>
            <a:endParaRPr lang="ru-RU" sz="850"/>
          </a:p>
        </p:txBody>
      </p:sp>
      <p:sp>
        <p:nvSpPr>
          <p:cNvPr id="5" name="Text 2"/>
          <p:cNvSpPr/>
          <p:nvPr/>
        </p:nvSpPr>
        <p:spPr bwMode="auto">
          <a:xfrm>
            <a:off x="3917378" y="898549"/>
            <a:ext cx="4597353" cy="4364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ru-RU" sz="2700" b="1">
                <a:solidFill>
                  <a:srgbClr val="000000"/>
                </a:solidFill>
                <a:latin typeface="Inter Bold"/>
                <a:ea typeface="Inter Bold"/>
                <a:cs typeface="Inter Bold"/>
              </a:rPr>
              <a:t>ИИ в HR: Российский опыт</a:t>
            </a:r>
            <a:endParaRPr lang="ru-RU" sz="2700"/>
          </a:p>
        </p:txBody>
      </p:sp>
      <p:sp>
        <p:nvSpPr>
          <p:cNvPr id="6" name="Text 3"/>
          <p:cNvSpPr/>
          <p:nvPr/>
        </p:nvSpPr>
        <p:spPr bwMode="auto">
          <a:xfrm flipH="0" flipV="0">
            <a:off x="3917378" y="1540668"/>
            <a:ext cx="5239360" cy="666994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 fontScale="70000" lnSpcReduction="6000"/>
          </a:bodyPr>
          <a:lstStyle/>
          <a:p>
            <a:pPr marL="0" indent="0" algn="l">
              <a:lnSpc>
                <a:spcPct val="132000"/>
              </a:lnSpc>
              <a:buNone/>
              <a:defRPr/>
            </a:pPr>
            <a:r>
              <a:rPr lang="ru-RU" sz="1800">
                <a:solidFill>
                  <a:srgbClr val="272525"/>
                </a:solidFill>
                <a:latin typeface="Inter"/>
                <a:ea typeface="Inter"/>
                <a:cs typeface="Inter"/>
              </a:rPr>
              <a:t>Рынок HR Tech в 2024 году превысил </a:t>
            </a:r>
            <a:r>
              <a:rPr lang="ru-RU" sz="1800" b="1">
                <a:solidFill>
                  <a:srgbClr val="C3643D"/>
                </a:solidFill>
                <a:latin typeface="Inter"/>
                <a:ea typeface="Inter"/>
                <a:cs typeface="Inter"/>
              </a:rPr>
              <a:t>100 млрд рублей</a:t>
            </a:r>
            <a:r>
              <a:rPr lang="ru-RU" sz="1800">
                <a:solidFill>
                  <a:srgbClr val="272525"/>
                </a:solidFill>
                <a:latin typeface="Inter"/>
                <a:ea typeface="Inter"/>
                <a:cs typeface="Inter"/>
              </a:rPr>
              <a:t> (+40%). Главные драйверы — эффективность, скорость и дефицит кадров.</a:t>
            </a:r>
            <a:endParaRPr sz="1800"/>
          </a:p>
        </p:txBody>
      </p:sp>
      <p:sp>
        <p:nvSpPr>
          <p:cNvPr id="7" name="Shape 4"/>
          <p:cNvSpPr/>
          <p:nvPr/>
        </p:nvSpPr>
        <p:spPr bwMode="auto">
          <a:xfrm>
            <a:off x="3917378" y="2360611"/>
            <a:ext cx="2300436" cy="1474812"/>
          </a:xfrm>
          <a:prstGeom prst="roundRect">
            <a:avLst>
              <a:gd name="adj" fmla="val 3974"/>
            </a:avLst>
          </a:prstGeom>
          <a:solidFill>
            <a:srgbClr val="DADBF1"/>
          </a:solidFill>
          <a:ln w="4763">
            <a:solidFill>
              <a:srgbClr val="C0C1D7"/>
            </a:solidFill>
            <a:prstDash val="solid"/>
          </a:ln>
        </p:spPr>
        <p:txBody>
          <a:bodyPr/>
          <a:p>
            <a:pPr>
              <a:defRPr/>
            </a:pPr>
            <a:endParaRPr lang="ru-RU"/>
          </a:p>
        </p:txBody>
      </p:sp>
      <p:sp>
        <p:nvSpPr>
          <p:cNvPr id="8" name="Text 5"/>
          <p:cNvSpPr/>
          <p:nvPr/>
        </p:nvSpPr>
        <p:spPr bwMode="auto">
          <a:xfrm>
            <a:off x="4017157" y="2415880"/>
            <a:ext cx="1412575" cy="2187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ru-RU" sz="1350" b="1">
                <a:solidFill>
                  <a:srgbClr val="000000"/>
                </a:solidFill>
                <a:latin typeface="Inter Bold"/>
                <a:ea typeface="Inter Bold"/>
                <a:cs typeface="Inter Bold"/>
              </a:rPr>
              <a:t>🔍</a:t>
            </a:r>
            <a:r>
              <a:rPr lang="ru-RU" sz="135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 </a:t>
            </a:r>
            <a:r>
              <a:rPr lang="ru-RU" sz="180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Рекрутинг</a:t>
            </a:r>
            <a:endParaRPr lang="ru-RU" sz="1350"/>
          </a:p>
        </p:txBody>
      </p:sp>
      <p:sp>
        <p:nvSpPr>
          <p:cNvPr id="9" name="Text 6"/>
          <p:cNvSpPr/>
          <p:nvPr/>
        </p:nvSpPr>
        <p:spPr bwMode="auto">
          <a:xfrm flipH="0" flipV="0">
            <a:off x="4061667" y="2805309"/>
            <a:ext cx="2154386" cy="960180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/>
          </a:bodyPr>
          <a:lstStyle/>
          <a:p>
            <a:pPr marL="0" indent="0" algn="l">
              <a:lnSpc>
                <a:spcPct val="132000"/>
              </a:lnSpc>
              <a:buNone/>
              <a:defRPr/>
            </a:pPr>
            <a:r>
              <a:rPr lang="ru-RU" sz="1200">
                <a:solidFill>
                  <a:srgbClr val="272525"/>
                </a:solidFill>
                <a:latin typeface="Inter"/>
                <a:ea typeface="Inter"/>
                <a:cs typeface="Inter"/>
              </a:rPr>
              <a:t>Автоскрининг резюме сокращает </a:t>
            </a:r>
            <a:r>
              <a:rPr lang="ru-RU" sz="1200" b="1">
                <a:solidFill>
                  <a:srgbClr val="272525"/>
                </a:solidFill>
                <a:latin typeface="Inter"/>
                <a:ea typeface="Inter"/>
                <a:cs typeface="Inter"/>
              </a:rPr>
              <a:t>time-to-hire до 35%</a:t>
            </a:r>
            <a:r>
              <a:rPr lang="ru-RU" sz="1200">
                <a:solidFill>
                  <a:srgbClr val="272525"/>
                </a:solidFill>
                <a:latin typeface="Inter"/>
                <a:ea typeface="Inter"/>
                <a:cs typeface="Inter"/>
              </a:rPr>
              <a:t>. Чат-боты помогают на первом этапе общения.</a:t>
            </a:r>
            <a:endParaRPr sz="1200"/>
          </a:p>
        </p:txBody>
      </p:sp>
      <p:sp>
        <p:nvSpPr>
          <p:cNvPr id="10" name="Shape 7"/>
          <p:cNvSpPr/>
          <p:nvPr/>
        </p:nvSpPr>
        <p:spPr bwMode="auto">
          <a:xfrm>
            <a:off x="6355183" y="2360611"/>
            <a:ext cx="2300436" cy="1474812"/>
          </a:xfrm>
          <a:prstGeom prst="roundRect">
            <a:avLst>
              <a:gd name="adj" fmla="val 3974"/>
            </a:avLst>
          </a:prstGeom>
          <a:solidFill>
            <a:srgbClr val="DADBF1"/>
          </a:solidFill>
          <a:ln w="4763">
            <a:solidFill>
              <a:srgbClr val="C0C1D7"/>
            </a:solidFill>
            <a:prstDash val="solid"/>
          </a:ln>
        </p:spPr>
        <p:txBody>
          <a:bodyPr/>
          <a:p>
            <a:pPr>
              <a:defRPr/>
            </a:pPr>
            <a:endParaRPr lang="ru-RU"/>
          </a:p>
        </p:txBody>
      </p:sp>
      <p:sp>
        <p:nvSpPr>
          <p:cNvPr id="11" name="Text 8"/>
          <p:cNvSpPr/>
          <p:nvPr/>
        </p:nvSpPr>
        <p:spPr bwMode="auto">
          <a:xfrm>
            <a:off x="6499471" y="2504899"/>
            <a:ext cx="1494955" cy="2187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ru-RU" sz="1350" b="1">
                <a:solidFill>
                  <a:srgbClr val="000000"/>
                </a:solidFill>
                <a:latin typeface="Inter Bold"/>
                <a:ea typeface="Inter Bold"/>
                <a:cs typeface="Inter Bold"/>
              </a:rPr>
              <a:t>🏭</a:t>
            </a:r>
            <a:r>
              <a:rPr lang="ru-RU" sz="135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 </a:t>
            </a:r>
            <a:r>
              <a:rPr lang="ru-RU" sz="180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Адаптация</a:t>
            </a:r>
            <a:endParaRPr lang="ru-RU" sz="1350"/>
          </a:p>
        </p:txBody>
      </p:sp>
      <p:sp>
        <p:nvSpPr>
          <p:cNvPr id="12" name="Text 9"/>
          <p:cNvSpPr/>
          <p:nvPr/>
        </p:nvSpPr>
        <p:spPr bwMode="auto">
          <a:xfrm flipH="0" flipV="0">
            <a:off x="6499472" y="2805309"/>
            <a:ext cx="2156146" cy="960180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/>
          </a:bodyPr>
          <a:lstStyle/>
          <a:p>
            <a:pPr marL="0" indent="0" algn="l">
              <a:lnSpc>
                <a:spcPct val="132000"/>
              </a:lnSpc>
              <a:buNone/>
              <a:defRPr/>
            </a:pPr>
            <a:r>
              <a:rPr lang="ru-RU" sz="1200">
                <a:solidFill>
                  <a:srgbClr val="272525"/>
                </a:solidFill>
                <a:latin typeface="Inter"/>
                <a:ea typeface="Inter"/>
                <a:cs typeface="Inter"/>
              </a:rPr>
              <a:t>ИИ-кураторы снижают ошибки на оборудовании на </a:t>
            </a:r>
            <a:r>
              <a:rPr lang="ru-RU" sz="1200" b="1">
                <a:solidFill>
                  <a:srgbClr val="272525"/>
                </a:solidFill>
                <a:latin typeface="Inter"/>
                <a:ea typeface="Inter"/>
                <a:cs typeface="Inter"/>
              </a:rPr>
              <a:t>40%</a:t>
            </a:r>
            <a:r>
              <a:rPr lang="ru-RU" sz="1200">
                <a:solidFill>
                  <a:srgbClr val="272525"/>
                </a:solidFill>
                <a:latin typeface="Inter"/>
                <a:ea typeface="Inter"/>
                <a:cs typeface="Inter"/>
              </a:rPr>
              <a:t> и ускоряют онбординг.</a:t>
            </a:r>
            <a:endParaRPr sz="1200"/>
          </a:p>
        </p:txBody>
      </p:sp>
      <p:sp>
        <p:nvSpPr>
          <p:cNvPr id="13" name="Shape 10"/>
          <p:cNvSpPr/>
          <p:nvPr/>
        </p:nvSpPr>
        <p:spPr bwMode="auto">
          <a:xfrm>
            <a:off x="3917378" y="3972792"/>
            <a:ext cx="4738241" cy="810444"/>
          </a:xfrm>
          <a:prstGeom prst="roundRect">
            <a:avLst>
              <a:gd name="adj" fmla="val 7232"/>
            </a:avLst>
          </a:prstGeom>
          <a:solidFill>
            <a:srgbClr val="DADBF1"/>
          </a:solidFill>
          <a:ln w="4763">
            <a:solidFill>
              <a:srgbClr val="C0C1D7"/>
            </a:solidFill>
            <a:prstDash val="solid"/>
          </a:ln>
        </p:spPr>
        <p:txBody>
          <a:bodyPr/>
          <a:p>
            <a:pPr>
              <a:defRPr/>
            </a:pPr>
            <a:endParaRPr lang="ru-RU"/>
          </a:p>
        </p:txBody>
      </p:sp>
      <p:sp>
        <p:nvSpPr>
          <p:cNvPr id="14" name="Text 11"/>
          <p:cNvSpPr/>
          <p:nvPr/>
        </p:nvSpPr>
        <p:spPr bwMode="auto">
          <a:xfrm>
            <a:off x="4061666" y="4117080"/>
            <a:ext cx="1631688" cy="2187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ru-RU" sz="1350" b="1">
                <a:solidFill>
                  <a:srgbClr val="000000"/>
                </a:solidFill>
                <a:latin typeface="Inter Bold"/>
                <a:ea typeface="Inter Bold"/>
                <a:cs typeface="Inter Bold"/>
              </a:rPr>
              <a:t>📊</a:t>
            </a:r>
            <a:r>
              <a:rPr lang="ru-RU" sz="135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 </a:t>
            </a:r>
            <a:r>
              <a:rPr lang="ru-RU" sz="180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Управление</a:t>
            </a:r>
            <a:endParaRPr lang="ru-RU" sz="1350"/>
          </a:p>
        </p:txBody>
      </p:sp>
      <p:sp>
        <p:nvSpPr>
          <p:cNvPr id="15" name="Text 12"/>
          <p:cNvSpPr/>
          <p:nvPr/>
        </p:nvSpPr>
        <p:spPr bwMode="auto">
          <a:xfrm>
            <a:off x="4061666" y="4461998"/>
            <a:ext cx="4530925" cy="2221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2000"/>
              </a:lnSpc>
              <a:buNone/>
              <a:defRPr/>
            </a:pPr>
            <a:r>
              <a:rPr lang="ru-RU" sz="1200">
                <a:solidFill>
                  <a:srgbClr val="272525"/>
                </a:solidFill>
                <a:latin typeface="Inter"/>
                <a:ea typeface="Inter"/>
                <a:cs typeface="Inter"/>
              </a:rPr>
              <a:t>МТС применяет ИИ для выявления буллинга и дискриминации.</a:t>
            </a:r>
            <a:endParaRPr sz="1200"/>
          </a:p>
        </p:txBody>
      </p:sp>
      <p:pic>
        <p:nvPicPr>
          <p:cNvPr id="344040361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flipH="0" flipV="0">
            <a:off x="7841218" y="4874404"/>
            <a:ext cx="1315522" cy="273816"/>
          </a:xfrm>
          <a:prstGeom prst="rect">
            <a:avLst/>
          </a:prstGeom>
        </p:spPr>
      </p:pic>
      <p:pic>
        <p:nvPicPr>
          <p:cNvPr id="1156132659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flipH="0" flipV="0">
            <a:off x="7924331" y="0"/>
            <a:ext cx="1149296" cy="6141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Slide 5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 bwMode="auto">
          <a:xfrm flipH="0" flipV="0">
            <a:off x="457348" y="258154"/>
            <a:ext cx="1653305" cy="359482"/>
          </a:xfrm>
          <a:prstGeom prst="roundRect">
            <a:avLst>
              <a:gd name="adj" fmla="val 18372"/>
            </a:avLst>
          </a:prstGeom>
          <a:solidFill>
            <a:srgbClr val="DADBF1"/>
          </a:solidFill>
          <a:ln/>
        </p:spPr>
        <p:txBody>
          <a:bodyPr/>
          <a:p>
            <a:pPr>
              <a:defRPr/>
            </a:pPr>
            <a:endParaRPr lang="ru-RU"/>
          </a:p>
        </p:txBody>
      </p:sp>
      <p:sp>
        <p:nvSpPr>
          <p:cNvPr id="3" name="Text 1"/>
          <p:cNvSpPr/>
          <p:nvPr/>
        </p:nvSpPr>
        <p:spPr bwMode="auto">
          <a:xfrm>
            <a:off x="580216" y="284231"/>
            <a:ext cx="1407512" cy="1614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28000"/>
              </a:lnSpc>
              <a:buNone/>
              <a:defRPr/>
            </a:pPr>
            <a:r>
              <a:rPr lang="ru-RU" sz="2000">
                <a:solidFill>
                  <a:srgbClr val="272525"/>
                </a:solidFill>
                <a:latin typeface="Inter"/>
                <a:ea typeface="Inter"/>
                <a:cs typeface="Inter"/>
              </a:rPr>
              <a:t>ГЕРМАНИЯ</a:t>
            </a:r>
            <a:endParaRPr lang="ru-RU" sz="800"/>
          </a:p>
        </p:txBody>
      </p:sp>
      <p:sp>
        <p:nvSpPr>
          <p:cNvPr id="4" name="Text 2"/>
          <p:cNvSpPr/>
          <p:nvPr/>
        </p:nvSpPr>
        <p:spPr bwMode="auto">
          <a:xfrm>
            <a:off x="457348" y="665782"/>
            <a:ext cx="4376313" cy="408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ru-RU" sz="2550" b="1">
                <a:solidFill>
                  <a:srgbClr val="000000"/>
                </a:solidFill>
                <a:latin typeface="Inter Bold"/>
                <a:ea typeface="Inter Bold"/>
                <a:cs typeface="Inter Bold"/>
              </a:rPr>
              <a:t>ИИ в HR: Немецкий подход</a:t>
            </a:r>
            <a:endParaRPr lang="ru-RU" sz="255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57349" y="1525860"/>
            <a:ext cx="5237411" cy="2967856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 bwMode="auto">
          <a:xfrm flipH="0" flipV="0">
            <a:off x="5858340" y="1074525"/>
            <a:ext cx="3215286" cy="1200534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 fontScale="95000" lnSpcReduction="1000"/>
          </a:bodyPr>
          <a:lstStyle/>
          <a:p>
            <a:pPr marL="0" indent="0" algn="l">
              <a:lnSpc>
                <a:spcPct val="128000"/>
              </a:lnSpc>
              <a:buNone/>
              <a:defRPr/>
            </a:pP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По данным </a:t>
            </a:r>
            <a:r>
              <a:rPr lang="ru-RU" sz="1400" b="1">
                <a:solidFill>
                  <a:srgbClr val="272525"/>
                </a:solidFill>
                <a:latin typeface="Inter"/>
                <a:ea typeface="Inter"/>
                <a:cs typeface="Inter"/>
              </a:rPr>
              <a:t>Bitkom 2024</a:t>
            </a: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, </a:t>
            </a:r>
            <a:r>
              <a:rPr lang="ru-RU" sz="1400" b="1">
                <a:solidFill>
                  <a:srgbClr val="C3643D"/>
                </a:solidFill>
                <a:latin typeface="Inter"/>
                <a:ea typeface="Inter"/>
                <a:cs typeface="Inter"/>
              </a:rPr>
              <a:t>20% предприятий</a:t>
            </a: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 используют ИИ в HR (15% в 2023). При этом </a:t>
            </a:r>
            <a:r>
              <a:rPr lang="ru-RU" sz="1400" b="1">
                <a:solidFill>
                  <a:srgbClr val="272525"/>
                </a:solidFill>
                <a:latin typeface="Inter"/>
                <a:ea typeface="Inter"/>
                <a:cs typeface="Inter"/>
              </a:rPr>
              <a:t>EU AI Act</a:t>
            </a: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 и </a:t>
            </a:r>
            <a:r>
              <a:rPr lang="ru-RU" sz="1400" b="1">
                <a:solidFill>
                  <a:srgbClr val="272525"/>
                </a:solidFill>
                <a:latin typeface="Inter"/>
                <a:ea typeface="Inter"/>
                <a:cs typeface="Inter"/>
              </a:rPr>
              <a:t>GDPR</a:t>
            </a: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 относят HR-ИИ к «высокому риску».</a:t>
            </a:r>
            <a:endParaRPr sz="1400"/>
          </a:p>
        </p:txBody>
      </p:sp>
      <p:sp>
        <p:nvSpPr>
          <p:cNvPr id="7" name="Text 4"/>
          <p:cNvSpPr/>
          <p:nvPr/>
        </p:nvSpPr>
        <p:spPr bwMode="auto">
          <a:xfrm flipH="0" flipV="0">
            <a:off x="5974790" y="2177140"/>
            <a:ext cx="2982388" cy="1223962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 fontScale="95000" lnSpcReduction="1000"/>
          </a:bodyPr>
          <a:lstStyle/>
          <a:p>
            <a:pPr marL="342900" indent="-342900" algn="l">
              <a:lnSpc>
                <a:spcPct val="128000"/>
              </a:lnSpc>
              <a:buSzPct val="100000"/>
              <a:buChar char="•"/>
              <a:defRPr/>
            </a:pPr>
            <a:r>
              <a:rPr lang="ru-RU" sz="1400" b="1">
                <a:solidFill>
                  <a:srgbClr val="272525"/>
                </a:solidFill>
                <a:latin typeface="Inter"/>
                <a:ea typeface="Inter"/>
                <a:cs typeface="Inter"/>
              </a:rPr>
              <a:t>Human-in-the-loop</a:t>
            </a: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 — решение за человеком</a:t>
            </a:r>
            <a:endParaRPr sz="1400"/>
          </a:p>
          <a:p>
            <a:pPr marL="342900" indent="-342900" algn="l">
              <a:lnSpc>
                <a:spcPct val="128000"/>
              </a:lnSpc>
              <a:buSzPct val="100000"/>
              <a:buChar char="•"/>
              <a:defRPr/>
            </a:pP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Кандидатов уведомляют об ИИ</a:t>
            </a:r>
            <a:endParaRPr sz="1400"/>
          </a:p>
          <a:p>
            <a:pPr marL="342900" indent="-342900" algn="l">
              <a:lnSpc>
                <a:spcPct val="128000"/>
              </a:lnSpc>
              <a:buSzPct val="100000"/>
              <a:buChar char="•"/>
              <a:defRPr/>
            </a:pP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ИИ помогает с обучением и гибридной работой</a:t>
            </a:r>
            <a:endParaRPr sz="1400"/>
          </a:p>
        </p:txBody>
      </p:sp>
      <p:sp>
        <p:nvSpPr>
          <p:cNvPr id="8" name="Shape 5"/>
          <p:cNvSpPr/>
          <p:nvPr/>
        </p:nvSpPr>
        <p:spPr bwMode="auto">
          <a:xfrm>
            <a:off x="6018312" y="3499024"/>
            <a:ext cx="2673028" cy="1130275"/>
          </a:xfrm>
          <a:prstGeom prst="roundRect">
            <a:avLst>
              <a:gd name="adj" fmla="val 4856"/>
            </a:avLst>
          </a:prstGeom>
          <a:solidFill>
            <a:srgbClr val="FCF2B5"/>
          </a:solidFill>
          <a:ln/>
        </p:spPr>
        <p:txBody>
          <a:bodyPr/>
          <a:p>
            <a:pPr>
              <a:defRPr/>
            </a:pPr>
            <a:endParaRPr lang="ru-RU"/>
          </a:p>
        </p:txBody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104473" y="3606607"/>
            <a:ext cx="163339" cy="130671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 bwMode="auto">
          <a:xfrm flipH="0" flipV="0">
            <a:off x="6398483" y="3563148"/>
            <a:ext cx="2239770" cy="977130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 fontScale="95000" lnSpcReduction="1000"/>
          </a:bodyPr>
          <a:lstStyle/>
          <a:p>
            <a:pPr marL="0" indent="0" algn="l">
              <a:lnSpc>
                <a:spcPct val="128000"/>
              </a:lnSpc>
              <a:buNone/>
              <a:defRPr/>
            </a:pPr>
            <a:r>
              <a:rPr lang="ru-RU" sz="1400" b="1">
                <a:solidFill>
                  <a:srgbClr val="000000"/>
                </a:solidFill>
                <a:latin typeface="Inter"/>
                <a:ea typeface="Inter"/>
                <a:cs typeface="Inter"/>
              </a:rPr>
              <a:t>Randstad-ifo 2025:</a:t>
            </a:r>
            <a:r>
              <a:rPr lang="ru-RU" sz="1400">
                <a:solidFill>
                  <a:srgbClr val="000000"/>
                </a:solidFill>
                <a:latin typeface="Inter"/>
                <a:ea typeface="Inter"/>
                <a:cs typeface="Inter"/>
              </a:rPr>
              <a:t> 64% компаний считают пользу ИИ в HR низкой из-за рисков данных и этики.</a:t>
            </a:r>
            <a:endParaRPr sz="1400"/>
          </a:p>
        </p:txBody>
      </p:sp>
      <p:pic>
        <p:nvPicPr>
          <p:cNvPr id="251514164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flipH="0" flipV="0">
            <a:off x="7841218" y="4874404"/>
            <a:ext cx="1315522" cy="273816"/>
          </a:xfrm>
          <a:prstGeom prst="rect">
            <a:avLst/>
          </a:prstGeom>
        </p:spPr>
      </p:pic>
      <p:pic>
        <p:nvPicPr>
          <p:cNvPr id="818345263" name="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flipH="0" flipV="0">
            <a:off x="8291900" y="0"/>
            <a:ext cx="781728" cy="417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Slide 6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 bwMode="auto">
          <a:xfrm>
            <a:off x="496118" y="847352"/>
            <a:ext cx="7437251" cy="4433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ru-RU" sz="2750" b="1">
                <a:solidFill>
                  <a:srgbClr val="000000"/>
                </a:solidFill>
                <a:latin typeface="Inter Bold"/>
                <a:ea typeface="Inter Bold"/>
                <a:cs typeface="Inter Bold"/>
              </a:rPr>
              <a:t>Россия vs Германия: Сравнение подходов</a:t>
            </a:r>
            <a:endParaRPr lang="ru-RU" sz="2750"/>
          </a:p>
        </p:txBody>
      </p:sp>
      <p:sp>
        <p:nvSpPr>
          <p:cNvPr id="3" name="Shape 1"/>
          <p:cNvSpPr/>
          <p:nvPr/>
        </p:nvSpPr>
        <p:spPr bwMode="auto">
          <a:xfrm>
            <a:off x="496119" y="1573857"/>
            <a:ext cx="8151763" cy="2722214"/>
          </a:xfrm>
          <a:prstGeom prst="roundRect">
            <a:avLst>
              <a:gd name="adj" fmla="val 2187"/>
            </a:avLst>
          </a:prstGeom>
          <a:noFill/>
          <a:ln w="4763">
            <a:solidFill>
              <a:srgbClr val="000000">
                <a:alpha val="7999"/>
              </a:srgbClr>
            </a:solidFill>
            <a:prstDash val="solid"/>
          </a:ln>
        </p:spPr>
        <p:txBody>
          <a:bodyPr/>
          <a:p>
            <a:pPr>
              <a:defRPr/>
            </a:pPr>
            <a:endParaRPr lang="ru-RU"/>
          </a:p>
        </p:txBody>
      </p:sp>
      <p:sp>
        <p:nvSpPr>
          <p:cNvPr id="4" name="Shape 2"/>
          <p:cNvSpPr/>
          <p:nvPr/>
        </p:nvSpPr>
        <p:spPr bwMode="auto">
          <a:xfrm>
            <a:off x="500881" y="1578620"/>
            <a:ext cx="8142238" cy="406450"/>
          </a:xfrm>
          <a:prstGeom prst="rect">
            <a:avLst/>
          </a:prstGeom>
          <a:solidFill>
            <a:srgbClr val="FFFFFF">
              <a:alpha val="3999"/>
            </a:srgbClr>
          </a:solidFill>
          <a:ln/>
        </p:spPr>
        <p:txBody>
          <a:bodyPr/>
          <a:p>
            <a:pPr>
              <a:defRPr/>
            </a:pPr>
            <a:endParaRPr lang="ru-RU"/>
          </a:p>
        </p:txBody>
      </p:sp>
      <p:sp>
        <p:nvSpPr>
          <p:cNvPr id="5" name="Text 3"/>
          <p:cNvSpPr/>
          <p:nvPr/>
        </p:nvSpPr>
        <p:spPr bwMode="auto">
          <a:xfrm>
            <a:off x="642789" y="1668438"/>
            <a:ext cx="860977" cy="22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1400" b="1">
                <a:solidFill>
                  <a:srgbClr val="272525"/>
                </a:solidFill>
                <a:latin typeface="Inter"/>
                <a:ea typeface="Inter"/>
                <a:cs typeface="Inter"/>
              </a:rPr>
              <a:t>Параметр</a:t>
            </a:r>
            <a:endParaRPr lang="ru-RU" sz="1100"/>
          </a:p>
        </p:txBody>
      </p:sp>
      <p:sp>
        <p:nvSpPr>
          <p:cNvPr id="6" name="Text 4"/>
          <p:cNvSpPr/>
          <p:nvPr/>
        </p:nvSpPr>
        <p:spPr bwMode="auto">
          <a:xfrm>
            <a:off x="2680690" y="1668438"/>
            <a:ext cx="854891" cy="22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1100">
                <a:solidFill>
                  <a:srgbClr val="000000"/>
                </a:solidFill>
                <a:latin typeface="Inter"/>
                <a:ea typeface="Inter"/>
                <a:cs typeface="Inter"/>
              </a:rPr>
              <a:t>🇷🇺</a:t>
            </a:r>
            <a:r>
              <a:rPr lang="ru-RU" sz="1100" b="1">
                <a:solidFill>
                  <a:srgbClr val="272525"/>
                </a:solidFill>
                <a:latin typeface="Inter"/>
                <a:ea typeface="Inter"/>
                <a:cs typeface="Inter"/>
              </a:rPr>
              <a:t> </a:t>
            </a:r>
            <a:r>
              <a:rPr lang="ru-RU" sz="1400" b="1">
                <a:solidFill>
                  <a:srgbClr val="272525"/>
                </a:solidFill>
                <a:latin typeface="Inter"/>
                <a:ea typeface="Inter"/>
                <a:cs typeface="Inter"/>
              </a:rPr>
              <a:t>Россия</a:t>
            </a:r>
            <a:endParaRPr lang="ru-RU" sz="1100"/>
          </a:p>
        </p:txBody>
      </p:sp>
      <p:sp>
        <p:nvSpPr>
          <p:cNvPr id="7" name="Text 5"/>
          <p:cNvSpPr/>
          <p:nvPr/>
        </p:nvSpPr>
        <p:spPr bwMode="auto">
          <a:xfrm>
            <a:off x="5693269" y="1668438"/>
            <a:ext cx="1076011" cy="22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1100">
                <a:solidFill>
                  <a:srgbClr val="000000"/>
                </a:solidFill>
                <a:latin typeface="Inter"/>
                <a:ea typeface="Inter"/>
                <a:cs typeface="Inter"/>
              </a:rPr>
              <a:t>🇩🇪</a:t>
            </a:r>
            <a:r>
              <a:rPr lang="ru-RU" sz="1100" b="1">
                <a:solidFill>
                  <a:srgbClr val="272525"/>
                </a:solidFill>
                <a:latin typeface="Inter"/>
                <a:ea typeface="Inter"/>
                <a:cs typeface="Inter"/>
              </a:rPr>
              <a:t> </a:t>
            </a:r>
            <a:r>
              <a:rPr lang="ru-RU" sz="1400" b="1">
                <a:solidFill>
                  <a:srgbClr val="272525"/>
                </a:solidFill>
                <a:latin typeface="Inter"/>
                <a:ea typeface="Inter"/>
                <a:cs typeface="Inter"/>
              </a:rPr>
              <a:t>Германия</a:t>
            </a:r>
            <a:endParaRPr lang="ru-RU" sz="1100"/>
          </a:p>
        </p:txBody>
      </p:sp>
      <p:sp>
        <p:nvSpPr>
          <p:cNvPr id="8" name="Shape 6"/>
          <p:cNvSpPr/>
          <p:nvPr/>
        </p:nvSpPr>
        <p:spPr bwMode="auto">
          <a:xfrm>
            <a:off x="500881" y="1985070"/>
            <a:ext cx="8142238" cy="633264"/>
          </a:xfrm>
          <a:prstGeom prst="rect">
            <a:avLst/>
          </a:prstGeom>
          <a:solidFill>
            <a:srgbClr val="000000">
              <a:alpha val="3999"/>
            </a:srgbClr>
          </a:solidFill>
          <a:ln/>
        </p:spPr>
        <p:txBody>
          <a:bodyPr/>
          <a:p>
            <a:pPr>
              <a:defRPr/>
            </a:pPr>
            <a:endParaRPr sz="1400"/>
          </a:p>
        </p:txBody>
      </p:sp>
      <p:sp>
        <p:nvSpPr>
          <p:cNvPr id="9" name="Text 7"/>
          <p:cNvSpPr/>
          <p:nvPr/>
        </p:nvSpPr>
        <p:spPr bwMode="auto">
          <a:xfrm>
            <a:off x="642789" y="2163905"/>
            <a:ext cx="838231" cy="22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Драйверы</a:t>
            </a:r>
            <a:endParaRPr sz="1400"/>
          </a:p>
        </p:txBody>
      </p:sp>
      <p:sp>
        <p:nvSpPr>
          <p:cNvPr id="10" name="Text 8"/>
          <p:cNvSpPr/>
          <p:nvPr/>
        </p:nvSpPr>
        <p:spPr bwMode="auto">
          <a:xfrm flipH="0" flipV="0">
            <a:off x="2680691" y="2029579"/>
            <a:ext cx="2830475" cy="586679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/>
          </a:bodyPr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Эффективность, скорость, дефицит кадров</a:t>
            </a:r>
            <a:endParaRPr sz="1400"/>
          </a:p>
        </p:txBody>
      </p:sp>
      <p:sp>
        <p:nvSpPr>
          <p:cNvPr id="11" name="Text 9"/>
          <p:cNvSpPr/>
          <p:nvPr/>
        </p:nvSpPr>
        <p:spPr bwMode="auto">
          <a:xfrm>
            <a:off x="5693269" y="2074887"/>
            <a:ext cx="1967863" cy="22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Этика, GDPR, EU AI Act</a:t>
            </a:r>
            <a:endParaRPr sz="1400"/>
          </a:p>
        </p:txBody>
      </p:sp>
      <p:sp>
        <p:nvSpPr>
          <p:cNvPr id="12" name="Shape 10"/>
          <p:cNvSpPr/>
          <p:nvPr/>
        </p:nvSpPr>
        <p:spPr bwMode="auto">
          <a:xfrm>
            <a:off x="500881" y="2618333"/>
            <a:ext cx="8142238" cy="633264"/>
          </a:xfrm>
          <a:prstGeom prst="rect">
            <a:avLst/>
          </a:prstGeom>
          <a:solidFill>
            <a:srgbClr val="FFFFFF">
              <a:alpha val="3999"/>
            </a:srgbClr>
          </a:solidFill>
          <a:ln/>
        </p:spPr>
        <p:txBody>
          <a:bodyPr/>
          <a:p>
            <a:pPr>
              <a:defRPr/>
            </a:pPr>
            <a:endParaRPr sz="1400"/>
          </a:p>
        </p:txBody>
      </p:sp>
      <p:sp>
        <p:nvSpPr>
          <p:cNvPr id="13" name="Text 11"/>
          <p:cNvSpPr/>
          <p:nvPr/>
        </p:nvSpPr>
        <p:spPr bwMode="auto">
          <a:xfrm>
            <a:off x="642789" y="2708149"/>
            <a:ext cx="1707689" cy="22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Зрелость внедрения</a:t>
            </a:r>
            <a:endParaRPr sz="1400"/>
          </a:p>
        </p:txBody>
      </p:sp>
      <p:sp>
        <p:nvSpPr>
          <p:cNvPr id="14" name="Text 12"/>
          <p:cNvSpPr/>
          <p:nvPr/>
        </p:nvSpPr>
        <p:spPr bwMode="auto">
          <a:xfrm flipH="0" flipV="0">
            <a:off x="2680691" y="2662843"/>
            <a:ext cx="2830475" cy="543444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/>
          </a:bodyPr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Высокая в IT и банках, идет масштабирование</a:t>
            </a:r>
            <a:endParaRPr sz="1400"/>
          </a:p>
        </p:txBody>
      </p:sp>
      <p:sp>
        <p:nvSpPr>
          <p:cNvPr id="15" name="Text 13"/>
          <p:cNvSpPr/>
          <p:nvPr/>
        </p:nvSpPr>
        <p:spPr bwMode="auto">
          <a:xfrm flipH="0" flipV="0">
            <a:off x="5693269" y="2618332"/>
            <a:ext cx="3156099" cy="677773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/>
          </a:bodyPr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Осторожное внедрение, упор на комплаенс</a:t>
            </a:r>
            <a:endParaRPr sz="1400"/>
          </a:p>
        </p:txBody>
      </p:sp>
      <p:sp>
        <p:nvSpPr>
          <p:cNvPr id="16" name="Shape 14"/>
          <p:cNvSpPr/>
          <p:nvPr/>
        </p:nvSpPr>
        <p:spPr bwMode="auto">
          <a:xfrm>
            <a:off x="500881" y="3251597"/>
            <a:ext cx="8142238" cy="633264"/>
          </a:xfrm>
          <a:prstGeom prst="rect">
            <a:avLst/>
          </a:prstGeom>
          <a:solidFill>
            <a:srgbClr val="000000">
              <a:alpha val="3999"/>
            </a:srgbClr>
          </a:solidFill>
          <a:ln/>
        </p:spPr>
        <p:txBody>
          <a:bodyPr/>
          <a:p>
            <a:pPr>
              <a:defRPr/>
            </a:pPr>
            <a:endParaRPr sz="1400"/>
          </a:p>
        </p:txBody>
      </p:sp>
      <p:sp>
        <p:nvSpPr>
          <p:cNvPr id="17" name="Text 15"/>
          <p:cNvSpPr/>
          <p:nvPr/>
        </p:nvSpPr>
        <p:spPr bwMode="auto">
          <a:xfrm>
            <a:off x="642789" y="3430432"/>
            <a:ext cx="1013338" cy="22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Приоритеты</a:t>
            </a:r>
            <a:endParaRPr sz="1400"/>
          </a:p>
        </p:txBody>
      </p:sp>
      <p:sp>
        <p:nvSpPr>
          <p:cNvPr id="18" name="Text 16"/>
          <p:cNvSpPr/>
          <p:nvPr/>
        </p:nvSpPr>
        <p:spPr bwMode="auto">
          <a:xfrm flipH="0" flipV="0">
            <a:off x="2680691" y="3296106"/>
            <a:ext cx="2830475" cy="633263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/>
          </a:bodyPr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Найм, автоматизация рутины, адаптация</a:t>
            </a:r>
            <a:endParaRPr sz="1400"/>
          </a:p>
        </p:txBody>
      </p:sp>
      <p:sp>
        <p:nvSpPr>
          <p:cNvPr id="19" name="Text 17"/>
          <p:cNvSpPr/>
          <p:nvPr/>
        </p:nvSpPr>
        <p:spPr bwMode="auto">
          <a:xfrm flipH="0" flipV="0">
            <a:off x="5693269" y="3296106"/>
            <a:ext cx="2949848" cy="588754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/>
          </a:bodyPr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Employee Experience, обучение, комплаенс</a:t>
            </a:r>
            <a:endParaRPr sz="1400"/>
          </a:p>
        </p:txBody>
      </p:sp>
      <p:sp>
        <p:nvSpPr>
          <p:cNvPr id="20" name="Shape 18"/>
          <p:cNvSpPr/>
          <p:nvPr/>
        </p:nvSpPr>
        <p:spPr bwMode="auto">
          <a:xfrm flipH="0" flipV="0">
            <a:off x="500880" y="3884860"/>
            <a:ext cx="8142237" cy="628386"/>
          </a:xfrm>
          <a:prstGeom prst="rect">
            <a:avLst/>
          </a:prstGeom>
          <a:solidFill>
            <a:srgbClr val="FFFFFF">
              <a:alpha val="3999"/>
            </a:srgbClr>
          </a:solidFill>
          <a:ln/>
        </p:spPr>
        <p:txBody>
          <a:bodyPr/>
          <a:p>
            <a:pPr>
              <a:defRPr/>
            </a:pPr>
            <a:endParaRPr sz="1400"/>
          </a:p>
        </p:txBody>
      </p:sp>
      <p:sp>
        <p:nvSpPr>
          <p:cNvPr id="21" name="Text 19"/>
          <p:cNvSpPr/>
          <p:nvPr/>
        </p:nvSpPr>
        <p:spPr bwMode="auto">
          <a:xfrm>
            <a:off x="642789" y="3974676"/>
            <a:ext cx="1387598" cy="22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Отношение к ИИ</a:t>
            </a:r>
            <a:endParaRPr sz="1400"/>
          </a:p>
        </p:txBody>
      </p:sp>
      <p:sp>
        <p:nvSpPr>
          <p:cNvPr id="22" name="Text 20"/>
          <p:cNvSpPr/>
          <p:nvPr/>
        </p:nvSpPr>
        <p:spPr bwMode="auto">
          <a:xfrm>
            <a:off x="2680690" y="3974676"/>
            <a:ext cx="2178919" cy="2278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Техно-оптимизм, быстрые </a:t>
            </a:r>
            <a:b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</a:b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результаты</a:t>
            </a:r>
            <a:endParaRPr sz="1400"/>
          </a:p>
        </p:txBody>
      </p:sp>
      <p:sp>
        <p:nvSpPr>
          <p:cNvPr id="23" name="Text 21"/>
          <p:cNvSpPr/>
          <p:nvPr/>
        </p:nvSpPr>
        <p:spPr bwMode="auto">
          <a:xfrm>
            <a:off x="5693269" y="3974676"/>
            <a:ext cx="2704934" cy="22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  <a:defRPr/>
            </a:pP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Техно-реализм, фокус на рисках</a:t>
            </a:r>
            <a:endParaRPr sz="1400"/>
          </a:p>
        </p:txBody>
      </p:sp>
      <p:pic>
        <p:nvPicPr>
          <p:cNvPr id="578600101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7841218" y="4874404"/>
            <a:ext cx="1315522" cy="273816"/>
          </a:xfrm>
          <a:prstGeom prst="rect">
            <a:avLst/>
          </a:prstGeom>
        </p:spPr>
      </p:pic>
      <p:pic>
        <p:nvPicPr>
          <p:cNvPr id="459293796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flipH="0" flipV="0">
            <a:off x="8291899" y="0"/>
            <a:ext cx="781727" cy="417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Slide 7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3429000" cy="51435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 bwMode="auto">
          <a:xfrm flipH="0" flipV="0">
            <a:off x="3878609" y="355540"/>
            <a:ext cx="1917417" cy="334203"/>
          </a:xfrm>
          <a:prstGeom prst="roundRect">
            <a:avLst>
              <a:gd name="adj" fmla="val 17751"/>
            </a:avLst>
          </a:prstGeom>
          <a:noFill/>
          <a:ln w="4763">
            <a:solidFill>
              <a:srgbClr val="4950BC"/>
            </a:solidFill>
            <a:prstDash val="solid"/>
          </a:ln>
        </p:spPr>
        <p:txBody>
          <a:bodyPr/>
          <a:p>
            <a:pPr>
              <a:defRPr/>
            </a:pPr>
            <a:endParaRPr lang="ru-RU"/>
          </a:p>
        </p:txBody>
      </p:sp>
      <p:sp>
        <p:nvSpPr>
          <p:cNvPr id="4" name="Text 1"/>
          <p:cNvSpPr/>
          <p:nvPr/>
        </p:nvSpPr>
        <p:spPr bwMode="auto">
          <a:xfrm>
            <a:off x="3960389" y="398774"/>
            <a:ext cx="1715303" cy="1577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27000"/>
              </a:lnSpc>
              <a:buNone/>
              <a:defRPr/>
            </a:pPr>
            <a:r>
              <a:rPr lang="ru-RU" sz="1600">
                <a:solidFill>
                  <a:srgbClr val="4950BC"/>
                </a:solidFill>
                <a:latin typeface="Inter"/>
                <a:ea typeface="Inter"/>
                <a:cs typeface="Inter"/>
              </a:rPr>
              <a:t>РЕКОМЕНДАЦИИ</a:t>
            </a:r>
            <a:endParaRPr lang="ru-RU" sz="800"/>
          </a:p>
        </p:txBody>
      </p:sp>
      <p:sp>
        <p:nvSpPr>
          <p:cNvPr id="5" name="Text 2"/>
          <p:cNvSpPr/>
          <p:nvPr/>
        </p:nvSpPr>
        <p:spPr bwMode="auto">
          <a:xfrm>
            <a:off x="3878610" y="689744"/>
            <a:ext cx="4815780" cy="8029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ru-RU" sz="2500" b="1">
                <a:solidFill>
                  <a:srgbClr val="000000"/>
                </a:solidFill>
                <a:latin typeface="Inter Bold"/>
                <a:ea typeface="Inter Bold"/>
                <a:cs typeface="Inter Bold"/>
              </a:rPr>
              <a:t>Что делать HRD прямо сейчас?</a:t>
            </a:r>
            <a:endParaRPr lang="ru-RU" sz="2500"/>
          </a:p>
        </p:txBody>
      </p:sp>
      <p:sp>
        <p:nvSpPr>
          <p:cNvPr id="6" name="Shape 3"/>
          <p:cNvSpPr/>
          <p:nvPr/>
        </p:nvSpPr>
        <p:spPr bwMode="auto">
          <a:xfrm>
            <a:off x="3878610" y="1667247"/>
            <a:ext cx="4815780" cy="947811"/>
          </a:xfrm>
          <a:prstGeom prst="roundRect">
            <a:avLst>
              <a:gd name="adj" fmla="val 5693"/>
            </a:avLst>
          </a:prstGeom>
          <a:solidFill>
            <a:srgbClr val="FFFFFF"/>
          </a:solidFill>
          <a:ln w="14288">
            <a:solidFill>
              <a:srgbClr val="C0C1D7"/>
            </a:solidFill>
            <a:prstDash val="solid"/>
          </a:ln>
        </p:spPr>
        <p:txBody>
          <a:bodyPr/>
          <a:p>
            <a:pPr>
              <a:defRPr/>
            </a:pPr>
            <a:endParaRPr lang="ru-RU"/>
          </a:p>
        </p:txBody>
      </p:sp>
      <p:sp>
        <p:nvSpPr>
          <p:cNvPr id="7" name="Shape 4"/>
          <p:cNvSpPr/>
          <p:nvPr/>
        </p:nvSpPr>
        <p:spPr bwMode="auto">
          <a:xfrm>
            <a:off x="3892897" y="1681534"/>
            <a:ext cx="513904" cy="919237"/>
          </a:xfrm>
          <a:prstGeom prst="roundRect">
            <a:avLst>
              <a:gd name="adj" fmla="val 7164"/>
            </a:avLst>
          </a:prstGeom>
          <a:solidFill>
            <a:srgbClr val="DADBF1"/>
          </a:solidFill>
          <a:ln/>
        </p:spPr>
        <p:txBody>
          <a:bodyPr/>
          <a:p>
            <a:pPr>
              <a:defRPr/>
            </a:pPr>
            <a:endParaRPr lang="ru-RU"/>
          </a:p>
        </p:txBody>
      </p:sp>
      <p:sp>
        <p:nvSpPr>
          <p:cNvPr id="8" name="Text 5"/>
          <p:cNvSpPr/>
          <p:nvPr/>
        </p:nvSpPr>
        <p:spPr bwMode="auto">
          <a:xfrm>
            <a:off x="4094278" y="2020713"/>
            <a:ext cx="106665" cy="24123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  <a:defRPr/>
            </a:pPr>
            <a:r>
              <a:rPr lang="ru-RU" sz="150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1</a:t>
            </a:r>
            <a:endParaRPr lang="ru-RU" sz="1500"/>
          </a:p>
        </p:txBody>
      </p:sp>
      <p:sp>
        <p:nvSpPr>
          <p:cNvPr id="9" name="Text 6"/>
          <p:cNvSpPr/>
          <p:nvPr/>
        </p:nvSpPr>
        <p:spPr bwMode="auto">
          <a:xfrm>
            <a:off x="4523184" y="1720953"/>
            <a:ext cx="2144165" cy="2014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ru-RU" sz="180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Будьте прозрачны</a:t>
            </a:r>
            <a:endParaRPr sz="1800"/>
          </a:p>
        </p:txBody>
      </p:sp>
      <p:sp>
        <p:nvSpPr>
          <p:cNvPr id="10" name="Text 7"/>
          <p:cNvSpPr/>
          <p:nvPr/>
        </p:nvSpPr>
        <p:spPr bwMode="auto">
          <a:xfrm flipH="0" flipV="0">
            <a:off x="4523184" y="2080467"/>
            <a:ext cx="4159578" cy="491281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 fontScale="95000" lnSpcReduction="1000"/>
          </a:bodyPr>
          <a:lstStyle/>
          <a:p>
            <a:pPr marL="0" indent="0" algn="l">
              <a:lnSpc>
                <a:spcPct val="127000"/>
              </a:lnSpc>
              <a:buNone/>
              <a:defRPr/>
            </a:pPr>
            <a:r>
              <a:rPr lang="ru-RU" sz="1400">
                <a:solidFill>
                  <a:srgbClr val="272525"/>
                </a:solidFill>
                <a:latin typeface="Inter"/>
                <a:ea typeface="Inter"/>
                <a:cs typeface="Inter"/>
              </a:rPr>
              <a:t>Сообщайте кандидатам и сотрудникам об использовании ИИ и закрепите этические принципы.</a:t>
            </a:r>
            <a:endParaRPr sz="1400"/>
          </a:p>
        </p:txBody>
      </p:sp>
      <p:sp>
        <p:nvSpPr>
          <p:cNvPr id="11" name="Shape 8"/>
          <p:cNvSpPr/>
          <p:nvPr/>
        </p:nvSpPr>
        <p:spPr bwMode="auto">
          <a:xfrm>
            <a:off x="3878610" y="2731443"/>
            <a:ext cx="4815780" cy="947811"/>
          </a:xfrm>
          <a:prstGeom prst="roundRect">
            <a:avLst>
              <a:gd name="adj" fmla="val 5693"/>
            </a:avLst>
          </a:prstGeom>
          <a:solidFill>
            <a:srgbClr val="FFFFFF"/>
          </a:solidFill>
          <a:ln w="14288">
            <a:solidFill>
              <a:srgbClr val="C0C1D7"/>
            </a:solidFill>
            <a:prstDash val="solid"/>
          </a:ln>
        </p:spPr>
        <p:txBody>
          <a:bodyPr/>
          <a:p>
            <a:pPr>
              <a:defRPr/>
            </a:pPr>
            <a:endParaRPr lang="ru-RU"/>
          </a:p>
        </p:txBody>
      </p:sp>
      <p:sp>
        <p:nvSpPr>
          <p:cNvPr id="12" name="Shape 9"/>
          <p:cNvSpPr/>
          <p:nvPr/>
        </p:nvSpPr>
        <p:spPr bwMode="auto">
          <a:xfrm>
            <a:off x="3892897" y="2745730"/>
            <a:ext cx="513904" cy="919237"/>
          </a:xfrm>
          <a:prstGeom prst="roundRect">
            <a:avLst>
              <a:gd name="adj" fmla="val 7164"/>
            </a:avLst>
          </a:prstGeom>
          <a:solidFill>
            <a:srgbClr val="DADBF1"/>
          </a:solidFill>
          <a:ln/>
        </p:spPr>
        <p:txBody>
          <a:bodyPr/>
          <a:p>
            <a:pPr>
              <a:defRPr/>
            </a:pPr>
            <a:endParaRPr lang="ru-RU"/>
          </a:p>
        </p:txBody>
      </p:sp>
      <p:sp>
        <p:nvSpPr>
          <p:cNvPr id="13" name="Text 10"/>
          <p:cNvSpPr/>
          <p:nvPr/>
        </p:nvSpPr>
        <p:spPr bwMode="auto">
          <a:xfrm>
            <a:off x="4094278" y="3084908"/>
            <a:ext cx="106665" cy="24123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  <a:defRPr/>
            </a:pPr>
            <a:r>
              <a:rPr lang="ru-RU" sz="150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2</a:t>
            </a:r>
            <a:endParaRPr lang="ru-RU" sz="1500"/>
          </a:p>
        </p:txBody>
      </p:sp>
      <p:sp>
        <p:nvSpPr>
          <p:cNvPr id="14" name="Text 11"/>
          <p:cNvSpPr/>
          <p:nvPr/>
        </p:nvSpPr>
        <p:spPr bwMode="auto">
          <a:xfrm>
            <a:off x="4523184" y="2829658"/>
            <a:ext cx="3445538" cy="2014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ru-RU" sz="180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Сохраняйте Human-in-the-loop</a:t>
            </a:r>
            <a:endParaRPr sz="1800"/>
          </a:p>
        </p:txBody>
      </p:sp>
      <p:sp>
        <p:nvSpPr>
          <p:cNvPr id="15" name="Text 12"/>
          <p:cNvSpPr/>
          <p:nvPr/>
        </p:nvSpPr>
        <p:spPr bwMode="auto">
          <a:xfrm flipH="0" flipV="0">
            <a:off x="4523184" y="3144663"/>
            <a:ext cx="4171205" cy="520302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/>
          </a:bodyPr>
          <a:lstStyle/>
          <a:p>
            <a:pPr marL="0" indent="0" algn="l">
              <a:lnSpc>
                <a:spcPct val="127000"/>
              </a:lnSpc>
              <a:buNone/>
              <a:defRPr/>
            </a:pPr>
            <a:r>
              <a:rPr lang="ru-RU" sz="1300">
                <a:solidFill>
                  <a:srgbClr val="272525"/>
                </a:solidFill>
                <a:latin typeface="Inter"/>
                <a:ea typeface="Inter"/>
                <a:cs typeface="Inter"/>
              </a:rPr>
              <a:t>ИИ должен помогать, но финальное решение по найму и оценке — за человеком</a:t>
            </a:r>
            <a:r>
              <a:rPr lang="ru-RU" sz="1300">
                <a:solidFill>
                  <a:srgbClr val="272525"/>
                </a:solidFill>
                <a:latin typeface="Inter"/>
                <a:ea typeface="Inter"/>
                <a:cs typeface="Inter"/>
              </a:rPr>
              <a:t>.</a:t>
            </a:r>
            <a:endParaRPr sz="1300"/>
          </a:p>
        </p:txBody>
      </p:sp>
      <p:sp>
        <p:nvSpPr>
          <p:cNvPr id="16" name="Shape 13"/>
          <p:cNvSpPr/>
          <p:nvPr/>
        </p:nvSpPr>
        <p:spPr bwMode="auto">
          <a:xfrm>
            <a:off x="3878610" y="3795638"/>
            <a:ext cx="4815780" cy="947811"/>
          </a:xfrm>
          <a:prstGeom prst="roundRect">
            <a:avLst>
              <a:gd name="adj" fmla="val 5693"/>
            </a:avLst>
          </a:prstGeom>
          <a:solidFill>
            <a:srgbClr val="FFFFFF"/>
          </a:solidFill>
          <a:ln w="14288">
            <a:solidFill>
              <a:srgbClr val="C0C1D7"/>
            </a:solidFill>
            <a:prstDash val="solid"/>
          </a:ln>
        </p:spPr>
        <p:txBody>
          <a:bodyPr/>
          <a:p>
            <a:pPr>
              <a:defRPr/>
            </a:pPr>
            <a:endParaRPr lang="ru-RU"/>
          </a:p>
        </p:txBody>
      </p:sp>
      <p:sp>
        <p:nvSpPr>
          <p:cNvPr id="17" name="Shape 14"/>
          <p:cNvSpPr/>
          <p:nvPr/>
        </p:nvSpPr>
        <p:spPr bwMode="auto">
          <a:xfrm>
            <a:off x="3892897" y="3809925"/>
            <a:ext cx="513904" cy="919237"/>
          </a:xfrm>
          <a:prstGeom prst="roundRect">
            <a:avLst>
              <a:gd name="adj" fmla="val 7164"/>
            </a:avLst>
          </a:prstGeom>
          <a:solidFill>
            <a:srgbClr val="DADBF1"/>
          </a:solidFill>
          <a:ln/>
        </p:spPr>
        <p:txBody>
          <a:bodyPr/>
          <a:p>
            <a:pPr>
              <a:defRPr/>
            </a:pPr>
            <a:endParaRPr lang="ru-RU"/>
          </a:p>
        </p:txBody>
      </p:sp>
      <p:sp>
        <p:nvSpPr>
          <p:cNvPr id="18" name="Text 15"/>
          <p:cNvSpPr/>
          <p:nvPr/>
        </p:nvSpPr>
        <p:spPr bwMode="auto">
          <a:xfrm>
            <a:off x="4094278" y="4149104"/>
            <a:ext cx="106665" cy="24123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  <a:defRPr/>
            </a:pPr>
            <a:r>
              <a:rPr lang="ru-RU" sz="150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3</a:t>
            </a:r>
            <a:endParaRPr lang="ru-RU" sz="1500"/>
          </a:p>
        </p:txBody>
      </p:sp>
      <p:sp>
        <p:nvSpPr>
          <p:cNvPr id="19" name="Text 16"/>
          <p:cNvSpPr/>
          <p:nvPr/>
        </p:nvSpPr>
        <p:spPr bwMode="auto">
          <a:xfrm>
            <a:off x="4523184" y="3849345"/>
            <a:ext cx="2752720" cy="2014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ru-RU" sz="1800" b="1">
                <a:solidFill>
                  <a:srgbClr val="272525"/>
                </a:solidFill>
                <a:latin typeface="Inter Bold"/>
                <a:ea typeface="Inter Bold"/>
                <a:cs typeface="Inter Bold"/>
              </a:rPr>
              <a:t>Развивайте HR-команду</a:t>
            </a:r>
            <a:endParaRPr sz="1800"/>
          </a:p>
        </p:txBody>
      </p:sp>
      <p:sp>
        <p:nvSpPr>
          <p:cNvPr id="20" name="Text 17"/>
          <p:cNvSpPr/>
          <p:nvPr/>
        </p:nvSpPr>
        <p:spPr bwMode="auto">
          <a:xfrm flipH="0" flipV="0">
            <a:off x="4523184" y="4164349"/>
            <a:ext cx="4094736" cy="473523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/>
          </a:bodyPr>
          <a:lstStyle/>
          <a:p>
            <a:pPr marL="0" indent="0" algn="l">
              <a:lnSpc>
                <a:spcPct val="127000"/>
              </a:lnSpc>
              <a:buNone/>
              <a:defRPr/>
            </a:pPr>
            <a:r>
              <a:rPr lang="ru-RU" sz="1300">
                <a:solidFill>
                  <a:srgbClr val="272525"/>
                </a:solidFill>
                <a:latin typeface="Inter"/>
                <a:ea typeface="Inter"/>
                <a:cs typeface="Inter"/>
              </a:rPr>
              <a:t>Обучайте промптам, анализу данных и основам алгоритмов, чтобы освободить время для стратегии.</a:t>
            </a:r>
            <a:endParaRPr sz="1300"/>
          </a:p>
        </p:txBody>
      </p:sp>
      <p:pic>
        <p:nvPicPr>
          <p:cNvPr id="1531800925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flipH="0" flipV="0">
            <a:off x="7841218" y="4874404"/>
            <a:ext cx="1315522" cy="273816"/>
          </a:xfrm>
          <a:prstGeom prst="rect">
            <a:avLst/>
          </a:prstGeom>
        </p:spPr>
      </p:pic>
      <p:pic>
        <p:nvPicPr>
          <p:cNvPr id="82763429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flipH="0" flipV="0">
            <a:off x="8291899" y="0"/>
            <a:ext cx="781727" cy="417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Slide 8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 bwMode="auto">
          <a:xfrm>
            <a:off x="674488" y="346770"/>
            <a:ext cx="4180367" cy="353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ru-RU" sz="2200" b="1">
                <a:solidFill>
                  <a:srgbClr val="000000"/>
                </a:solidFill>
                <a:latin typeface="Inter Bold"/>
                <a:ea typeface="Inter Bold"/>
                <a:cs typeface="Inter Bold"/>
              </a:rPr>
              <a:t>Ценности и культура доверия</a:t>
            </a:r>
            <a:endParaRPr lang="ru-RU" sz="220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74489" y="935906"/>
            <a:ext cx="3759622" cy="3759622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74489" y="935906"/>
            <a:ext cx="3759622" cy="375962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 bwMode="auto">
          <a:xfrm flipH="0" flipV="0">
            <a:off x="4767913" y="935905"/>
            <a:ext cx="3008637" cy="4018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  <a:defRPr/>
            </a:pPr>
            <a:r>
              <a:rPr lang="ru-RU" sz="1800" b="1">
                <a:solidFill>
                  <a:srgbClr val="000000"/>
                </a:solidFill>
                <a:latin typeface="Inter Bold"/>
                <a:ea typeface="Inter Bold"/>
                <a:cs typeface="Inter Bold"/>
              </a:rPr>
              <a:t>ИИ служит человеку</a:t>
            </a:r>
            <a:endParaRPr lang="ru-RU" sz="1800"/>
          </a:p>
        </p:txBody>
      </p:sp>
      <p:sp>
        <p:nvSpPr>
          <p:cNvPr id="6" name="Text 2"/>
          <p:cNvSpPr/>
          <p:nvPr/>
        </p:nvSpPr>
        <p:spPr bwMode="auto">
          <a:xfrm flipH="0" flipV="0">
            <a:off x="4714501" y="1415396"/>
            <a:ext cx="4295100" cy="2945634"/>
          </a:xfrm>
          <a:prstGeom prst="rect">
            <a:avLst/>
          </a:prstGeom>
          <a:noFill/>
          <a:ln/>
        </p:spPr>
        <p:txBody>
          <a:bodyPr vertOverflow="overflow" horzOverflow="overflow" vert="horz" wrap="square" lIns="0" tIns="0" rIns="0" bIns="0" numCol="1" spcCol="0" rtlCol="0" fromWordArt="0" anchor="t" anchorCtr="0" forceAA="0" upright="0" compatLnSpc="0">
            <a:normAutofit/>
          </a:bodyPr>
          <a:lstStyle/>
          <a:p>
            <a:pPr marL="0" indent="0" algn="l">
              <a:lnSpc>
                <a:spcPct val="120000"/>
              </a:lnSpc>
              <a:buNone/>
              <a:defRPr/>
            </a:pPr>
            <a:r>
              <a:rPr lang="ru-RU" sz="1600">
                <a:solidFill>
                  <a:srgbClr val="272525"/>
                </a:solidFill>
                <a:latin typeface="Inter"/>
                <a:ea typeface="Inter"/>
                <a:cs typeface="Inter"/>
              </a:rPr>
              <a:t>Используйте ИИ, чтобы убрать рутину и дать HR-специалистам больше времени на </a:t>
            </a:r>
            <a:r>
              <a:rPr lang="ru-RU" sz="1600" b="1">
                <a:solidFill>
                  <a:srgbClr val="272525"/>
                </a:solidFill>
                <a:latin typeface="Inter"/>
                <a:ea typeface="Inter"/>
                <a:cs typeface="Inter"/>
              </a:rPr>
              <a:t>эмпатию, отношения, культуру и благополучие</a:t>
            </a:r>
            <a:r>
              <a:rPr lang="ru-RU" sz="1600">
                <a:solidFill>
                  <a:srgbClr val="272525"/>
                </a:solidFill>
                <a:latin typeface="Inter"/>
                <a:ea typeface="Inter"/>
                <a:cs typeface="Inter"/>
              </a:rPr>
              <a:t>.</a:t>
            </a:r>
            <a:br>
              <a:rPr lang="ru-RU" sz="1600">
                <a:solidFill>
                  <a:srgbClr val="272525"/>
                </a:solidFill>
                <a:latin typeface="Inter"/>
                <a:ea typeface="Inter"/>
                <a:cs typeface="Inter"/>
              </a:rPr>
            </a:br>
            <a:endParaRPr sz="1600"/>
          </a:p>
          <a:p>
            <a:pPr marL="0" indent="0" algn="l">
              <a:lnSpc>
                <a:spcPct val="120000"/>
              </a:lnSpc>
              <a:buNone/>
              <a:defRPr/>
            </a:pPr>
            <a:r>
              <a:rPr lang="ru-RU" sz="1600">
                <a:solidFill>
                  <a:srgbClr val="272525"/>
                </a:solidFill>
                <a:latin typeface="Inter"/>
                <a:ea typeface="Inter"/>
                <a:cs typeface="Inter"/>
              </a:rPr>
              <a:t>Вовлекайте сотрудников в обсуждение ИИ, объясняйте пользу и меры безопасности, чтобы технология усиливала их опыт работы.</a:t>
            </a:r>
            <a:endParaRPr sz="1600"/>
          </a:p>
        </p:txBody>
      </p:sp>
      <p:pic>
        <p:nvPicPr>
          <p:cNvPr id="319486827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flipH="0" flipV="0">
            <a:off x="7841218" y="4874404"/>
            <a:ext cx="1315522" cy="273816"/>
          </a:xfrm>
          <a:prstGeom prst="rect">
            <a:avLst/>
          </a:prstGeom>
        </p:spPr>
      </p:pic>
      <p:pic>
        <p:nvPicPr>
          <p:cNvPr id="885385313" name="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flipH="0" flipV="0">
            <a:off x="8291899" y="0"/>
            <a:ext cx="781727" cy="417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onlyoffice/8.3.2.19</Application>
  <PresentationFormat>On-screen Show (4:3)</PresentationFormat>
  <Paragraphs>0</Paragraphs>
  <Slides>12</Slides>
  <Notes>12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/>
  <LinksUpToDate>0</LinksUpToDate>
  <SharedDoc>0</SharedDoc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/>
  <cp:lastModifiedBy>Йоханн</cp:lastModifiedBy>
  <cp:revision>4</cp:revision>
  <dcterms:created xsi:type="dcterms:W3CDTF">2026-05-21T14:17:36Z</dcterms:created>
  <dcterms:modified xsi:type="dcterms:W3CDTF">2026-05-22T07:51:54Z</dcterms:modified>
</cp:coreProperties>
</file>